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90" r:id="rId6"/>
    <p:sldId id="263" r:id="rId7"/>
    <p:sldId id="284" r:id="rId8"/>
    <p:sldId id="286" r:id="rId9"/>
    <p:sldId id="287" r:id="rId10"/>
    <p:sldId id="291" r:id="rId11"/>
    <p:sldId id="292" r:id="rId12"/>
    <p:sldId id="293" r:id="rId13"/>
    <p:sldId id="265" r:id="rId14"/>
    <p:sldId id="266" r:id="rId15"/>
    <p:sldId id="269" r:id="rId16"/>
    <p:sldId id="267" r:id="rId17"/>
    <p:sldId id="268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  <p:sldId id="294" r:id="rId27"/>
    <p:sldId id="280" r:id="rId28"/>
    <p:sldId id="289" r:id="rId29"/>
  </p:sldIdLst>
  <p:sldSz cx="12192000" cy="6858000"/>
  <p:notesSz cx="6858000" cy="12192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s wiegmann" initials="J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56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68496" autoAdjust="0"/>
  </p:normalViewPr>
  <p:slideViewPr>
    <p:cSldViewPr snapToGrid="0">
      <p:cViewPr varScale="1">
        <p:scale>
          <a:sx n="73" d="100"/>
          <a:sy n="73" d="100"/>
        </p:scale>
        <p:origin x="172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232A71-BD2D-4C20-BACC-EA38D95B9E69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de-DE"/>
        </a:p>
      </dgm:t>
    </dgm:pt>
    <dgm:pt modelId="{5B903437-A7AE-478B-A55E-3F0AEE44C393}">
      <dgm:prSet phldrT="[Text]" custT="1"/>
      <dgm:spPr>
        <a:solidFill>
          <a:srgbClr val="00B0F0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de-DE" sz="2800" b="1" i="0" u="none" strike="noStrike" cap="none">
              <a:ln/>
              <a:latin typeface="Calibri"/>
            </a:rPr>
            <a:t>Kernfächer</a:t>
          </a:r>
          <a:endParaRPr lang="de-DE" sz="2800" dirty="0"/>
        </a:p>
      </dgm:t>
    </dgm:pt>
    <dgm:pt modelId="{5516B3B1-946A-4A86-AF80-5E06C9364189}" type="parTrans" cxnId="{952E0C9D-70AA-4909-AF98-EBE9BA9E9D66}">
      <dgm:prSet/>
      <dgm:spPr/>
      <dgm:t>
        <a:bodyPr/>
        <a:lstStyle/>
        <a:p>
          <a:endParaRPr lang="de-DE"/>
        </a:p>
      </dgm:t>
    </dgm:pt>
    <dgm:pt modelId="{9F6EE2A0-7902-4B31-BCAC-3A82FFF11F69}" type="sibTrans" cxnId="{952E0C9D-70AA-4909-AF98-EBE9BA9E9D66}">
      <dgm:prSet/>
      <dgm:spPr/>
      <dgm:t>
        <a:bodyPr/>
        <a:lstStyle/>
        <a:p>
          <a:endParaRPr lang="de-DE"/>
        </a:p>
      </dgm:t>
    </dgm:pt>
    <dgm:pt modelId="{4BC16DED-BEA3-4CD6-8287-9EC03189C081}">
      <dgm:prSet phldrT="[Text]" custT="1"/>
      <dgm:spPr/>
      <dgm:t>
        <a:bodyPr/>
        <a:lstStyle/>
        <a:p>
          <a:r>
            <a:rPr lang="de-DE" sz="2000" u="sng" dirty="0"/>
            <a:t>Deutsch</a:t>
          </a:r>
        </a:p>
      </dgm:t>
    </dgm:pt>
    <dgm:pt modelId="{CA2186FD-DDB5-48ED-8512-DF29882147FA}" type="parTrans" cxnId="{1CC1E43F-1197-4FEF-A272-FFE2D626E5DD}">
      <dgm:prSet/>
      <dgm:spPr/>
      <dgm:t>
        <a:bodyPr/>
        <a:lstStyle/>
        <a:p>
          <a:endParaRPr lang="de-DE"/>
        </a:p>
      </dgm:t>
    </dgm:pt>
    <dgm:pt modelId="{14ACC9C6-858B-4835-8A23-A5D64E9A6408}" type="sibTrans" cxnId="{1CC1E43F-1197-4FEF-A272-FFE2D626E5DD}">
      <dgm:prSet/>
      <dgm:spPr/>
      <dgm:t>
        <a:bodyPr/>
        <a:lstStyle/>
        <a:p>
          <a:endParaRPr lang="de-DE"/>
        </a:p>
      </dgm:t>
    </dgm:pt>
    <dgm:pt modelId="{9F044B47-A110-4221-ACB1-F7A1E47A517D}">
      <dgm:prSet phldrT="[Text]" custT="1"/>
      <dgm:spPr/>
      <dgm:t>
        <a:bodyPr/>
        <a:lstStyle/>
        <a:p>
          <a:r>
            <a:rPr lang="de-DE" sz="2000" u="sng" dirty="0"/>
            <a:t>Englisch</a:t>
          </a:r>
        </a:p>
      </dgm:t>
    </dgm:pt>
    <dgm:pt modelId="{15448334-DCB3-4B59-AA25-1BBFB48BCAC2}" type="parTrans" cxnId="{D9899CC9-A9D0-4574-AAA9-C99076585DAA}">
      <dgm:prSet/>
      <dgm:spPr/>
      <dgm:t>
        <a:bodyPr/>
        <a:lstStyle/>
        <a:p>
          <a:endParaRPr lang="de-DE"/>
        </a:p>
      </dgm:t>
    </dgm:pt>
    <dgm:pt modelId="{ECB45ED4-DA99-4871-93A0-7387D65C1E60}" type="sibTrans" cxnId="{D9899CC9-A9D0-4574-AAA9-C99076585DAA}">
      <dgm:prSet/>
      <dgm:spPr/>
      <dgm:t>
        <a:bodyPr/>
        <a:lstStyle/>
        <a:p>
          <a:endParaRPr lang="de-DE"/>
        </a:p>
      </dgm:t>
    </dgm:pt>
    <dgm:pt modelId="{BAA68DFB-CBA1-4369-B5F3-46294FEEA38D}">
      <dgm:prSet phldrT="[Text]" custT="1"/>
      <dgm:spPr>
        <a:solidFill>
          <a:srgbClr val="00B0F0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de-DE" sz="2800" b="1" i="0" u="none" strike="noStrike" cap="none" dirty="0">
              <a:ln/>
              <a:latin typeface="Calibri"/>
            </a:rPr>
            <a:t>Ergänzungsfächer</a:t>
          </a:r>
          <a:endParaRPr lang="de-DE" sz="2800" dirty="0"/>
        </a:p>
      </dgm:t>
    </dgm:pt>
    <dgm:pt modelId="{6EB43DD6-34F2-4DF9-B0D0-349D480A0E02}" type="parTrans" cxnId="{4E2F3C5E-0040-4F3B-B524-0B59169E05F2}">
      <dgm:prSet/>
      <dgm:spPr/>
      <dgm:t>
        <a:bodyPr/>
        <a:lstStyle/>
        <a:p>
          <a:endParaRPr lang="de-DE"/>
        </a:p>
      </dgm:t>
    </dgm:pt>
    <dgm:pt modelId="{5CCD341A-BDB0-4A7B-8B02-8C1648CAAF77}" type="sibTrans" cxnId="{4E2F3C5E-0040-4F3B-B524-0B59169E05F2}">
      <dgm:prSet/>
      <dgm:spPr/>
      <dgm:t>
        <a:bodyPr/>
        <a:lstStyle/>
        <a:p>
          <a:endParaRPr lang="de-DE"/>
        </a:p>
      </dgm:t>
    </dgm:pt>
    <dgm:pt modelId="{E177426B-626C-46B8-BAF1-9A8BFBFCE481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Geschichte/Politik</a:t>
          </a:r>
        </a:p>
      </dgm:t>
    </dgm:pt>
    <dgm:pt modelId="{6B3BD5D1-8F9A-425A-97B2-DF21447AE5BE}" type="parTrans" cxnId="{5757E91E-72DA-4442-964F-A2BED8C5EAD3}">
      <dgm:prSet/>
      <dgm:spPr/>
      <dgm:t>
        <a:bodyPr/>
        <a:lstStyle/>
        <a:p>
          <a:endParaRPr lang="de-DE"/>
        </a:p>
      </dgm:t>
    </dgm:pt>
    <dgm:pt modelId="{04387C5E-29C9-49D6-B18B-96E198624284}" type="sibTrans" cxnId="{5757E91E-72DA-4442-964F-A2BED8C5EAD3}">
      <dgm:prSet/>
      <dgm:spPr/>
      <dgm:t>
        <a:bodyPr/>
        <a:lstStyle/>
        <a:p>
          <a:endParaRPr lang="de-DE"/>
        </a:p>
      </dgm:t>
    </dgm:pt>
    <dgm:pt modelId="{12B73DB7-785D-42FB-88C9-36BB0B14C18C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kern="1200">
              <a:latin typeface="Calibri"/>
              <a:ea typeface="Arial"/>
              <a:cs typeface="Arial"/>
            </a:rPr>
            <a:t>Religion/Werte u. Normen</a:t>
          </a:r>
          <a:endParaRPr lang="de-DE" sz="2000" kern="1200" dirty="0">
            <a:latin typeface="Calibri"/>
            <a:ea typeface="Arial"/>
            <a:cs typeface="Arial"/>
          </a:endParaRPr>
        </a:p>
      </dgm:t>
    </dgm:pt>
    <dgm:pt modelId="{7B1C00E2-C62B-47EB-A6E8-372A6B4918AA}" type="parTrans" cxnId="{CA26B9A8-76A0-4F89-8E17-9F686715B831}">
      <dgm:prSet/>
      <dgm:spPr/>
      <dgm:t>
        <a:bodyPr/>
        <a:lstStyle/>
        <a:p>
          <a:endParaRPr lang="de-DE"/>
        </a:p>
      </dgm:t>
    </dgm:pt>
    <dgm:pt modelId="{2126DEC3-CBE7-4D4A-8E17-E38631D85842}" type="sibTrans" cxnId="{CA26B9A8-76A0-4F89-8E17-9F686715B831}">
      <dgm:prSet/>
      <dgm:spPr/>
      <dgm:t>
        <a:bodyPr/>
        <a:lstStyle/>
        <a:p>
          <a:endParaRPr lang="de-DE"/>
        </a:p>
      </dgm:t>
    </dgm:pt>
    <dgm:pt modelId="{8C134827-3627-41CC-9F8B-0E311EAD8829}">
      <dgm:prSet phldrT="[Text]" custT="1"/>
      <dgm:spPr>
        <a:solidFill>
          <a:srgbClr val="E956A1"/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de-DE" sz="2800" b="1" i="0" u="none" strike="noStrike" cap="none" dirty="0">
              <a:ln/>
              <a:latin typeface="Calibri"/>
            </a:rPr>
            <a:t>Profilfächer</a:t>
          </a:r>
          <a:endParaRPr lang="de-DE" sz="2800" dirty="0"/>
        </a:p>
      </dgm:t>
    </dgm:pt>
    <dgm:pt modelId="{4F0DEE47-A7E8-4FF0-B2BC-82B619A7A942}" type="parTrans" cxnId="{2C29D1AA-C0B9-423D-BC14-5A4CC1F8E86C}">
      <dgm:prSet/>
      <dgm:spPr/>
      <dgm:t>
        <a:bodyPr/>
        <a:lstStyle/>
        <a:p>
          <a:endParaRPr lang="de-DE"/>
        </a:p>
      </dgm:t>
    </dgm:pt>
    <dgm:pt modelId="{DD22328C-79D9-4302-A35B-DB5B5F2583A6}" type="sibTrans" cxnId="{2C29D1AA-C0B9-423D-BC14-5A4CC1F8E86C}">
      <dgm:prSet/>
      <dgm:spPr/>
      <dgm:t>
        <a:bodyPr/>
        <a:lstStyle/>
        <a:p>
          <a:endParaRPr lang="de-DE"/>
        </a:p>
      </dgm:t>
    </dgm:pt>
    <dgm:pt modelId="{5DA6CDC2-B568-48B8-B90A-91505FC63F96}">
      <dgm:prSet phldrT="[Text]" custT="1"/>
      <dgm:spPr/>
      <dgm:t>
        <a:bodyPr/>
        <a:lstStyle/>
        <a:p>
          <a:r>
            <a:rPr lang="de-DE" sz="2000" kern="1200" dirty="0">
              <a:latin typeface="Calibri"/>
              <a:ea typeface="Arial"/>
              <a:cs typeface="Arial"/>
            </a:rPr>
            <a:t>Technik</a:t>
          </a:r>
        </a:p>
      </dgm:t>
    </dgm:pt>
    <dgm:pt modelId="{FB56B8C1-4F5E-4551-A383-FD2CBE650C92}" type="parTrans" cxnId="{58D23A7C-9441-4EFD-81FB-E0E210BB92A9}">
      <dgm:prSet/>
      <dgm:spPr/>
      <dgm:t>
        <a:bodyPr/>
        <a:lstStyle/>
        <a:p>
          <a:endParaRPr lang="de-DE"/>
        </a:p>
      </dgm:t>
    </dgm:pt>
    <dgm:pt modelId="{D3B1B56D-310F-4EB3-BB3E-08BC7C2BE28F}" type="sibTrans" cxnId="{58D23A7C-9441-4EFD-81FB-E0E210BB92A9}">
      <dgm:prSet/>
      <dgm:spPr/>
      <dgm:t>
        <a:bodyPr/>
        <a:lstStyle/>
        <a:p>
          <a:endParaRPr lang="de-DE"/>
        </a:p>
      </dgm:t>
    </dgm:pt>
    <dgm:pt modelId="{7FA14CB2-E4A2-4D2E-81E0-BC7FE1438BF9}">
      <dgm:prSet phldrT="[Text]" custT="1"/>
      <dgm:spPr/>
      <dgm:t>
        <a:bodyPr/>
        <a:lstStyle/>
        <a:p>
          <a:r>
            <a:rPr lang="de-DE" sz="2000" u="sng" dirty="0"/>
            <a:t>Mathematik</a:t>
          </a:r>
          <a:r>
            <a:rPr lang="de-DE" sz="2000" dirty="0"/>
            <a:t> </a:t>
          </a:r>
        </a:p>
      </dgm:t>
    </dgm:pt>
    <dgm:pt modelId="{92EA6D48-6EAE-47A1-875C-6C6C00EA7FD9}" type="parTrans" cxnId="{934B4F31-4F59-471F-86D7-EB59060EB2A2}">
      <dgm:prSet/>
      <dgm:spPr/>
      <dgm:t>
        <a:bodyPr/>
        <a:lstStyle/>
        <a:p>
          <a:endParaRPr lang="de-DE"/>
        </a:p>
      </dgm:t>
    </dgm:pt>
    <dgm:pt modelId="{169D1F8B-69A6-408B-AB8C-1EAE203ADF4C}" type="sibTrans" cxnId="{934B4F31-4F59-471F-86D7-EB59060EB2A2}">
      <dgm:prSet/>
      <dgm:spPr/>
      <dgm:t>
        <a:bodyPr/>
        <a:lstStyle/>
        <a:p>
          <a:endParaRPr lang="de-DE"/>
        </a:p>
      </dgm:t>
    </dgm:pt>
    <dgm:pt modelId="{4D64683E-A81B-47F4-BF5A-6DB911A3A99F}">
      <dgm:prSet phldrT="[Text]" custT="1"/>
      <dgm:spPr/>
      <dgm:t>
        <a:bodyPr/>
        <a:lstStyle/>
        <a:p>
          <a:r>
            <a:rPr lang="de-DE" sz="2000" dirty="0"/>
            <a:t>Ggf. </a:t>
          </a:r>
          <a:r>
            <a:rPr lang="de-DE" sz="2000" u="sng" dirty="0"/>
            <a:t>Spanisch</a:t>
          </a:r>
          <a:r>
            <a:rPr lang="de-DE" sz="2000" dirty="0"/>
            <a:t> </a:t>
          </a:r>
        </a:p>
      </dgm:t>
    </dgm:pt>
    <dgm:pt modelId="{EB38B3B2-2EB7-4BA3-B744-16F4F86FE227}" type="parTrans" cxnId="{AA7FDE92-B8A6-4280-BBB4-F6FDFDC54D65}">
      <dgm:prSet/>
      <dgm:spPr/>
      <dgm:t>
        <a:bodyPr/>
        <a:lstStyle/>
        <a:p>
          <a:endParaRPr lang="de-DE"/>
        </a:p>
      </dgm:t>
    </dgm:pt>
    <dgm:pt modelId="{7A075F92-BF58-4444-B6DF-2E9ED387EA24}" type="sibTrans" cxnId="{AA7FDE92-B8A6-4280-BBB4-F6FDFDC54D65}">
      <dgm:prSet/>
      <dgm:spPr/>
      <dgm:t>
        <a:bodyPr/>
        <a:lstStyle/>
        <a:p>
          <a:endParaRPr lang="de-DE"/>
        </a:p>
      </dgm:t>
    </dgm:pt>
    <dgm:pt modelId="{A86BFEE4-258A-483E-82FD-1B691CD37735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u="sng" kern="1200" dirty="0">
              <a:latin typeface="Calibri"/>
              <a:ea typeface="Arial"/>
              <a:cs typeface="Arial"/>
            </a:rPr>
            <a:t>Physik</a:t>
          </a:r>
          <a:r>
            <a:rPr lang="de-DE" sz="2000" kern="1200" dirty="0">
              <a:latin typeface="Calibri"/>
              <a:ea typeface="Arial"/>
              <a:cs typeface="Arial"/>
            </a:rPr>
            <a:t> oder </a:t>
          </a:r>
          <a:r>
            <a:rPr lang="de-DE" sz="2000" u="sng" kern="1200" dirty="0">
              <a:latin typeface="Calibri"/>
              <a:ea typeface="Arial"/>
              <a:cs typeface="Arial"/>
            </a:rPr>
            <a:t>Chemie</a:t>
          </a:r>
        </a:p>
      </dgm:t>
    </dgm:pt>
    <dgm:pt modelId="{16EDAEED-7244-4C87-A236-D79770A18621}" type="parTrans" cxnId="{7F7F230D-71B7-47A7-9C4F-0A47CA133D8C}">
      <dgm:prSet/>
      <dgm:spPr/>
      <dgm:t>
        <a:bodyPr/>
        <a:lstStyle/>
        <a:p>
          <a:endParaRPr lang="de-DE"/>
        </a:p>
      </dgm:t>
    </dgm:pt>
    <dgm:pt modelId="{AA0514CA-AA92-4D9B-B4B0-2D58AE16936C}" type="sibTrans" cxnId="{7F7F230D-71B7-47A7-9C4F-0A47CA133D8C}">
      <dgm:prSet/>
      <dgm:spPr/>
      <dgm:t>
        <a:bodyPr/>
        <a:lstStyle/>
        <a:p>
          <a:endParaRPr lang="de-DE"/>
        </a:p>
      </dgm:t>
    </dgm:pt>
    <dgm:pt modelId="{ECA99BC5-14B3-4BC8-BCC1-A63C83FB0CAF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Betriebs- und Volkswirtschaft</a:t>
          </a:r>
        </a:p>
      </dgm:t>
    </dgm:pt>
    <dgm:pt modelId="{414AF621-CA23-44E7-9D18-185B53B57E28}" type="parTrans" cxnId="{F345BE47-A51A-4FC3-AF7C-62A5D893487D}">
      <dgm:prSet/>
      <dgm:spPr/>
      <dgm:t>
        <a:bodyPr/>
        <a:lstStyle/>
        <a:p>
          <a:endParaRPr lang="de-DE"/>
        </a:p>
      </dgm:t>
    </dgm:pt>
    <dgm:pt modelId="{D56B1168-C7D5-45F3-8288-84FF102C2E60}" type="sibTrans" cxnId="{F345BE47-A51A-4FC3-AF7C-62A5D893487D}">
      <dgm:prSet/>
      <dgm:spPr/>
      <dgm:t>
        <a:bodyPr/>
        <a:lstStyle/>
        <a:p>
          <a:endParaRPr lang="de-DE"/>
        </a:p>
      </dgm:t>
    </dgm:pt>
    <dgm:pt modelId="{22171D2B-FDBE-456A-BC62-202B8CB0C6F7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u="sng" kern="1200" dirty="0">
              <a:latin typeface="Calibri"/>
              <a:ea typeface="Arial"/>
              <a:cs typeface="Arial"/>
            </a:rPr>
            <a:t>Berufliche Informatik</a:t>
          </a:r>
        </a:p>
      </dgm:t>
    </dgm:pt>
    <dgm:pt modelId="{AF601D25-919D-491A-8E61-EDCE31F01923}" type="parTrans" cxnId="{213ED51D-E493-482E-8113-92DEA07B1991}">
      <dgm:prSet/>
      <dgm:spPr/>
      <dgm:t>
        <a:bodyPr/>
        <a:lstStyle/>
        <a:p>
          <a:endParaRPr lang="de-DE"/>
        </a:p>
      </dgm:t>
    </dgm:pt>
    <dgm:pt modelId="{C21B2D0D-5A7B-4233-AB25-F9A3A51BF6D5}" type="sibTrans" cxnId="{213ED51D-E493-482E-8113-92DEA07B1991}">
      <dgm:prSet/>
      <dgm:spPr/>
      <dgm:t>
        <a:bodyPr/>
        <a:lstStyle/>
        <a:p>
          <a:endParaRPr lang="de-DE"/>
        </a:p>
      </dgm:t>
    </dgm:pt>
    <dgm:pt modelId="{6827128D-C709-4822-8B59-E3AEC893F3C9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Praxis</a:t>
          </a:r>
        </a:p>
      </dgm:t>
    </dgm:pt>
    <dgm:pt modelId="{580544C3-9FD3-482B-98D1-7B530894802A}" type="parTrans" cxnId="{8B7391CB-3A4D-473C-9B96-41BDE83F3F43}">
      <dgm:prSet/>
      <dgm:spPr/>
      <dgm:t>
        <a:bodyPr/>
        <a:lstStyle/>
        <a:p>
          <a:endParaRPr lang="de-DE"/>
        </a:p>
      </dgm:t>
    </dgm:pt>
    <dgm:pt modelId="{84A736F1-52D0-4CFA-ACF6-F2B8ABE970B6}" type="sibTrans" cxnId="{8B7391CB-3A4D-473C-9B96-41BDE83F3F43}">
      <dgm:prSet/>
      <dgm:spPr/>
      <dgm:t>
        <a:bodyPr/>
        <a:lstStyle/>
        <a:p>
          <a:endParaRPr lang="de-DE"/>
        </a:p>
      </dgm:t>
    </dgm:pt>
    <dgm:pt modelId="{75FF1823-F327-4359-9168-0176A690426E}">
      <dgm:prSet phldrT="[Text]" custT="1"/>
      <dgm:spPr/>
      <dgm:t>
        <a:bodyPr/>
        <a:lstStyle/>
        <a:p>
          <a:pPr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Sport</a:t>
          </a:r>
        </a:p>
      </dgm:t>
    </dgm:pt>
    <dgm:pt modelId="{005B45AD-033F-48EC-A856-15FFDFDEFF70}" type="parTrans" cxnId="{B7AFF8F9-C726-4F1C-B81C-D91C62DB2A62}">
      <dgm:prSet/>
      <dgm:spPr/>
      <dgm:t>
        <a:bodyPr/>
        <a:lstStyle/>
        <a:p>
          <a:endParaRPr lang="de-DE"/>
        </a:p>
      </dgm:t>
    </dgm:pt>
    <dgm:pt modelId="{853CF16C-F1DC-42BC-9076-B686EC9092C9}" type="sibTrans" cxnId="{B7AFF8F9-C726-4F1C-B81C-D91C62DB2A62}">
      <dgm:prSet/>
      <dgm:spPr/>
      <dgm:t>
        <a:bodyPr/>
        <a:lstStyle/>
        <a:p>
          <a:endParaRPr lang="de-DE"/>
        </a:p>
      </dgm:t>
    </dgm:pt>
    <dgm:pt modelId="{2BA7B1EE-74A7-4955-826A-1C2C3CBA5BFB}" type="pres">
      <dgm:prSet presAssocID="{1D232A71-BD2D-4C20-BACC-EA38D95B9E69}" presName="Name0" presStyleCnt="0">
        <dgm:presLayoutVars>
          <dgm:dir/>
          <dgm:animLvl val="lvl"/>
          <dgm:resizeHandles val="exact"/>
        </dgm:presLayoutVars>
      </dgm:prSet>
      <dgm:spPr/>
    </dgm:pt>
    <dgm:pt modelId="{3ADAA325-68A7-49C8-9542-16981D40AB47}" type="pres">
      <dgm:prSet presAssocID="{5B903437-A7AE-478B-A55E-3F0AEE44C393}" presName="composite" presStyleCnt="0"/>
      <dgm:spPr/>
    </dgm:pt>
    <dgm:pt modelId="{7ACAD806-DF13-4152-BB55-B63283039B3C}" type="pres">
      <dgm:prSet presAssocID="{5B903437-A7AE-478B-A55E-3F0AEE44C393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2DE11D7F-0DC6-4E15-90FE-B3207530A074}" type="pres">
      <dgm:prSet presAssocID="{5B903437-A7AE-478B-A55E-3F0AEE44C393}" presName="desTx" presStyleLbl="alignAccFollowNode1" presStyleIdx="0" presStyleCnt="3">
        <dgm:presLayoutVars>
          <dgm:bulletEnabled val="1"/>
        </dgm:presLayoutVars>
      </dgm:prSet>
      <dgm:spPr/>
    </dgm:pt>
    <dgm:pt modelId="{12BC298C-C961-42EC-988F-EDFD68DA9730}" type="pres">
      <dgm:prSet presAssocID="{9F6EE2A0-7902-4B31-BCAC-3A82FFF11F69}" presName="space" presStyleCnt="0"/>
      <dgm:spPr/>
    </dgm:pt>
    <dgm:pt modelId="{954151F9-66F9-49F5-BD04-D056C12DD0FA}" type="pres">
      <dgm:prSet presAssocID="{BAA68DFB-CBA1-4369-B5F3-46294FEEA38D}" presName="composite" presStyleCnt="0"/>
      <dgm:spPr/>
    </dgm:pt>
    <dgm:pt modelId="{7FD0CC57-20B3-4BE1-8BDA-2D2D2D2DDA1F}" type="pres">
      <dgm:prSet presAssocID="{BAA68DFB-CBA1-4369-B5F3-46294FEEA38D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3931A27-5BB3-4844-BAF0-F77AAE29C4D1}" type="pres">
      <dgm:prSet presAssocID="{BAA68DFB-CBA1-4369-B5F3-46294FEEA38D}" presName="desTx" presStyleLbl="alignAccFollowNode1" presStyleIdx="1" presStyleCnt="3">
        <dgm:presLayoutVars>
          <dgm:bulletEnabled val="1"/>
        </dgm:presLayoutVars>
      </dgm:prSet>
      <dgm:spPr/>
    </dgm:pt>
    <dgm:pt modelId="{249352FF-C466-4ADD-A5B8-AEFB2D15B602}" type="pres">
      <dgm:prSet presAssocID="{5CCD341A-BDB0-4A7B-8B02-8C1648CAAF77}" presName="space" presStyleCnt="0"/>
      <dgm:spPr/>
    </dgm:pt>
    <dgm:pt modelId="{461C8C55-4877-4ACC-A052-416DC50BE7A3}" type="pres">
      <dgm:prSet presAssocID="{8C134827-3627-41CC-9F8B-0E311EAD8829}" presName="composite" presStyleCnt="0"/>
      <dgm:spPr/>
    </dgm:pt>
    <dgm:pt modelId="{D7D5797F-8B0D-4709-AA94-9504A89086E8}" type="pres">
      <dgm:prSet presAssocID="{8C134827-3627-41CC-9F8B-0E311EAD882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C483E651-4E80-45F9-B975-B6FDF090E317}" type="pres">
      <dgm:prSet presAssocID="{8C134827-3627-41CC-9F8B-0E311EAD8829}" presName="desTx" presStyleLbl="alignAccFollowNode1" presStyleIdx="2" presStyleCnt="3" custLinFactNeighborX="-856" custLinFactNeighborY="583">
        <dgm:presLayoutVars>
          <dgm:bulletEnabled val="1"/>
        </dgm:presLayoutVars>
      </dgm:prSet>
      <dgm:spPr/>
    </dgm:pt>
  </dgm:ptLst>
  <dgm:cxnLst>
    <dgm:cxn modelId="{7F7F230D-71B7-47A7-9C4F-0A47CA133D8C}" srcId="{BAA68DFB-CBA1-4369-B5F3-46294FEEA38D}" destId="{A86BFEE4-258A-483E-82FD-1B691CD37735}" srcOrd="2" destOrd="0" parTransId="{16EDAEED-7244-4C87-A236-D79770A18621}" sibTransId="{AA0514CA-AA92-4D9B-B4B0-2D58AE16936C}"/>
    <dgm:cxn modelId="{6B4BB10F-C86C-4816-89DF-80485D970B12}" type="presOf" srcId="{4D64683E-A81B-47F4-BF5A-6DB911A3A99F}" destId="{2DE11D7F-0DC6-4E15-90FE-B3207530A074}" srcOrd="0" destOrd="3" presId="urn:microsoft.com/office/officeart/2005/8/layout/hList1"/>
    <dgm:cxn modelId="{C8DBBF17-B5A6-436B-AFEB-FF81576B309A}" type="presOf" srcId="{ECA99BC5-14B3-4BC8-BCC1-A63C83FB0CAF}" destId="{C483E651-4E80-45F9-B975-B6FDF090E317}" srcOrd="0" destOrd="1" presId="urn:microsoft.com/office/officeart/2005/8/layout/hList1"/>
    <dgm:cxn modelId="{213ED51D-E493-482E-8113-92DEA07B1991}" srcId="{8C134827-3627-41CC-9F8B-0E311EAD8829}" destId="{22171D2B-FDBE-456A-BC62-202B8CB0C6F7}" srcOrd="2" destOrd="0" parTransId="{AF601D25-919D-491A-8E61-EDCE31F01923}" sibTransId="{C21B2D0D-5A7B-4233-AB25-F9A3A51BF6D5}"/>
    <dgm:cxn modelId="{5757E91E-72DA-4442-964F-A2BED8C5EAD3}" srcId="{BAA68DFB-CBA1-4369-B5F3-46294FEEA38D}" destId="{E177426B-626C-46B8-BAF1-9A8BFBFCE481}" srcOrd="0" destOrd="0" parTransId="{6B3BD5D1-8F9A-425A-97B2-DF21447AE5BE}" sibTransId="{04387C5E-29C9-49D6-B18B-96E198624284}"/>
    <dgm:cxn modelId="{934B4F31-4F59-471F-86D7-EB59060EB2A2}" srcId="{5B903437-A7AE-478B-A55E-3F0AEE44C393}" destId="{7FA14CB2-E4A2-4D2E-81E0-BC7FE1438BF9}" srcOrd="2" destOrd="0" parTransId="{92EA6D48-6EAE-47A1-875C-6C6C00EA7FD9}" sibTransId="{169D1F8B-69A6-408B-AB8C-1EAE203ADF4C}"/>
    <dgm:cxn modelId="{1CC1E43F-1197-4FEF-A272-FFE2D626E5DD}" srcId="{5B903437-A7AE-478B-A55E-3F0AEE44C393}" destId="{4BC16DED-BEA3-4CD6-8287-9EC03189C081}" srcOrd="0" destOrd="0" parTransId="{CA2186FD-DDB5-48ED-8512-DF29882147FA}" sibTransId="{14ACC9C6-858B-4835-8A23-A5D64E9A6408}"/>
    <dgm:cxn modelId="{4E2F3C5E-0040-4F3B-B524-0B59169E05F2}" srcId="{1D232A71-BD2D-4C20-BACC-EA38D95B9E69}" destId="{BAA68DFB-CBA1-4369-B5F3-46294FEEA38D}" srcOrd="1" destOrd="0" parTransId="{6EB43DD6-34F2-4DF9-B0D0-349D480A0E02}" sibTransId="{5CCD341A-BDB0-4A7B-8B02-8C1648CAAF77}"/>
    <dgm:cxn modelId="{F345BE47-A51A-4FC3-AF7C-62A5D893487D}" srcId="{8C134827-3627-41CC-9F8B-0E311EAD8829}" destId="{ECA99BC5-14B3-4BC8-BCC1-A63C83FB0CAF}" srcOrd="1" destOrd="0" parTransId="{414AF621-CA23-44E7-9D18-185B53B57E28}" sibTransId="{D56B1168-C7D5-45F3-8288-84FF102C2E60}"/>
    <dgm:cxn modelId="{58D23A7C-9441-4EFD-81FB-E0E210BB92A9}" srcId="{8C134827-3627-41CC-9F8B-0E311EAD8829}" destId="{5DA6CDC2-B568-48B8-B90A-91505FC63F96}" srcOrd="0" destOrd="0" parTransId="{FB56B8C1-4F5E-4551-A383-FD2CBE650C92}" sibTransId="{D3B1B56D-310F-4EB3-BB3E-08BC7C2BE28F}"/>
    <dgm:cxn modelId="{3A172D8F-84F5-40C8-888B-EFC2D5E961EA}" type="presOf" srcId="{1D232A71-BD2D-4C20-BACC-EA38D95B9E69}" destId="{2BA7B1EE-74A7-4955-826A-1C2C3CBA5BFB}" srcOrd="0" destOrd="0" presId="urn:microsoft.com/office/officeart/2005/8/layout/hList1"/>
    <dgm:cxn modelId="{AA7FDE92-B8A6-4280-BBB4-F6FDFDC54D65}" srcId="{5B903437-A7AE-478B-A55E-3F0AEE44C393}" destId="{4D64683E-A81B-47F4-BF5A-6DB911A3A99F}" srcOrd="3" destOrd="0" parTransId="{EB38B3B2-2EB7-4BA3-B744-16F4F86FE227}" sibTransId="{7A075F92-BF58-4444-B6DF-2E9ED387EA24}"/>
    <dgm:cxn modelId="{2F637696-DFC9-4BAA-AC32-06B2045E869C}" type="presOf" srcId="{E177426B-626C-46B8-BAF1-9A8BFBFCE481}" destId="{D3931A27-5BB3-4844-BAF0-F77AAE29C4D1}" srcOrd="0" destOrd="0" presId="urn:microsoft.com/office/officeart/2005/8/layout/hList1"/>
    <dgm:cxn modelId="{BE86C797-C036-4C75-9A11-F5F5498A33DE}" type="presOf" srcId="{75FF1823-F327-4359-9168-0176A690426E}" destId="{D3931A27-5BB3-4844-BAF0-F77AAE29C4D1}" srcOrd="0" destOrd="3" presId="urn:microsoft.com/office/officeart/2005/8/layout/hList1"/>
    <dgm:cxn modelId="{952E0C9D-70AA-4909-AF98-EBE9BA9E9D66}" srcId="{1D232A71-BD2D-4C20-BACC-EA38D95B9E69}" destId="{5B903437-A7AE-478B-A55E-3F0AEE44C393}" srcOrd="0" destOrd="0" parTransId="{5516B3B1-946A-4A86-AF80-5E06C9364189}" sibTransId="{9F6EE2A0-7902-4B31-BCAC-3A82FFF11F69}"/>
    <dgm:cxn modelId="{2BAAAEA1-6275-4030-B670-D41E43DC6A47}" type="presOf" srcId="{8C134827-3627-41CC-9F8B-0E311EAD8829}" destId="{D7D5797F-8B0D-4709-AA94-9504A89086E8}" srcOrd="0" destOrd="0" presId="urn:microsoft.com/office/officeart/2005/8/layout/hList1"/>
    <dgm:cxn modelId="{ABCFA6A2-C525-407E-9BF3-B040447A52CE}" type="presOf" srcId="{5DA6CDC2-B568-48B8-B90A-91505FC63F96}" destId="{C483E651-4E80-45F9-B975-B6FDF090E317}" srcOrd="0" destOrd="0" presId="urn:microsoft.com/office/officeart/2005/8/layout/hList1"/>
    <dgm:cxn modelId="{CA26B9A8-76A0-4F89-8E17-9F686715B831}" srcId="{BAA68DFB-CBA1-4369-B5F3-46294FEEA38D}" destId="{12B73DB7-785D-42FB-88C9-36BB0B14C18C}" srcOrd="1" destOrd="0" parTransId="{7B1C00E2-C62B-47EB-A6E8-372A6B4918AA}" sibTransId="{2126DEC3-CBE7-4D4A-8E17-E38631D85842}"/>
    <dgm:cxn modelId="{2C29D1AA-C0B9-423D-BC14-5A4CC1F8E86C}" srcId="{1D232A71-BD2D-4C20-BACC-EA38D95B9E69}" destId="{8C134827-3627-41CC-9F8B-0E311EAD8829}" srcOrd="2" destOrd="0" parTransId="{4F0DEE47-A7E8-4FF0-B2BC-82B619A7A942}" sibTransId="{DD22328C-79D9-4302-A35B-DB5B5F2583A6}"/>
    <dgm:cxn modelId="{DA1C91B9-6531-4ED2-A353-42D680B8F22C}" type="presOf" srcId="{22171D2B-FDBE-456A-BC62-202B8CB0C6F7}" destId="{C483E651-4E80-45F9-B975-B6FDF090E317}" srcOrd="0" destOrd="2" presId="urn:microsoft.com/office/officeart/2005/8/layout/hList1"/>
    <dgm:cxn modelId="{D9899CC9-A9D0-4574-AAA9-C99076585DAA}" srcId="{5B903437-A7AE-478B-A55E-3F0AEE44C393}" destId="{9F044B47-A110-4221-ACB1-F7A1E47A517D}" srcOrd="1" destOrd="0" parTransId="{15448334-DCB3-4B59-AA25-1BBFB48BCAC2}" sibTransId="{ECB45ED4-DA99-4871-93A0-7387D65C1E60}"/>
    <dgm:cxn modelId="{3C6681CB-BEAA-42F3-A6FE-49D2A6963899}" type="presOf" srcId="{4BC16DED-BEA3-4CD6-8287-9EC03189C081}" destId="{2DE11D7F-0DC6-4E15-90FE-B3207530A074}" srcOrd="0" destOrd="0" presId="urn:microsoft.com/office/officeart/2005/8/layout/hList1"/>
    <dgm:cxn modelId="{8B7391CB-3A4D-473C-9B96-41BDE83F3F43}" srcId="{8C134827-3627-41CC-9F8B-0E311EAD8829}" destId="{6827128D-C709-4822-8B59-E3AEC893F3C9}" srcOrd="3" destOrd="0" parTransId="{580544C3-9FD3-482B-98D1-7B530894802A}" sibTransId="{84A736F1-52D0-4CFA-ACF6-F2B8ABE970B6}"/>
    <dgm:cxn modelId="{E62676CE-6600-4C9C-8E44-A2D9A9777647}" type="presOf" srcId="{12B73DB7-785D-42FB-88C9-36BB0B14C18C}" destId="{D3931A27-5BB3-4844-BAF0-F77AAE29C4D1}" srcOrd="0" destOrd="1" presId="urn:microsoft.com/office/officeart/2005/8/layout/hList1"/>
    <dgm:cxn modelId="{7C0AA4D9-ABF4-4EA9-BB63-8B163004A28E}" type="presOf" srcId="{6827128D-C709-4822-8B59-E3AEC893F3C9}" destId="{C483E651-4E80-45F9-B975-B6FDF090E317}" srcOrd="0" destOrd="3" presId="urn:microsoft.com/office/officeart/2005/8/layout/hList1"/>
    <dgm:cxn modelId="{B3FFACDA-47B8-4911-9B79-910135B8875B}" type="presOf" srcId="{A86BFEE4-258A-483E-82FD-1B691CD37735}" destId="{D3931A27-5BB3-4844-BAF0-F77AAE29C4D1}" srcOrd="0" destOrd="2" presId="urn:microsoft.com/office/officeart/2005/8/layout/hList1"/>
    <dgm:cxn modelId="{0194E2E0-306F-4C61-A77B-E1EB89BD6F8E}" type="presOf" srcId="{7FA14CB2-E4A2-4D2E-81E0-BC7FE1438BF9}" destId="{2DE11D7F-0DC6-4E15-90FE-B3207530A074}" srcOrd="0" destOrd="2" presId="urn:microsoft.com/office/officeart/2005/8/layout/hList1"/>
    <dgm:cxn modelId="{F99A2EE2-2097-4C07-811D-7D9CB72D99B9}" type="presOf" srcId="{5B903437-A7AE-478B-A55E-3F0AEE44C393}" destId="{7ACAD806-DF13-4152-BB55-B63283039B3C}" srcOrd="0" destOrd="0" presId="urn:microsoft.com/office/officeart/2005/8/layout/hList1"/>
    <dgm:cxn modelId="{7F9255E8-6AC7-4424-B18E-D41AA2967FDD}" type="presOf" srcId="{BAA68DFB-CBA1-4369-B5F3-46294FEEA38D}" destId="{7FD0CC57-20B3-4BE1-8BDA-2D2D2D2DDA1F}" srcOrd="0" destOrd="0" presId="urn:microsoft.com/office/officeart/2005/8/layout/hList1"/>
    <dgm:cxn modelId="{B7AFF8F9-C726-4F1C-B81C-D91C62DB2A62}" srcId="{BAA68DFB-CBA1-4369-B5F3-46294FEEA38D}" destId="{75FF1823-F327-4359-9168-0176A690426E}" srcOrd="3" destOrd="0" parTransId="{005B45AD-033F-48EC-A856-15FFDFDEFF70}" sibTransId="{853CF16C-F1DC-42BC-9076-B686EC9092C9}"/>
    <dgm:cxn modelId="{C57D59FA-0E5C-4763-9E47-C060775218F6}" type="presOf" srcId="{9F044B47-A110-4221-ACB1-F7A1E47A517D}" destId="{2DE11D7F-0DC6-4E15-90FE-B3207530A074}" srcOrd="0" destOrd="1" presId="urn:microsoft.com/office/officeart/2005/8/layout/hList1"/>
    <dgm:cxn modelId="{4ECC959D-58C2-4385-954F-609E55899B03}" type="presParOf" srcId="{2BA7B1EE-74A7-4955-826A-1C2C3CBA5BFB}" destId="{3ADAA325-68A7-49C8-9542-16981D40AB47}" srcOrd="0" destOrd="0" presId="urn:microsoft.com/office/officeart/2005/8/layout/hList1"/>
    <dgm:cxn modelId="{4D7FBF5F-E1E9-405D-85AD-98958F6BBABF}" type="presParOf" srcId="{3ADAA325-68A7-49C8-9542-16981D40AB47}" destId="{7ACAD806-DF13-4152-BB55-B63283039B3C}" srcOrd="0" destOrd="0" presId="urn:microsoft.com/office/officeart/2005/8/layout/hList1"/>
    <dgm:cxn modelId="{6EFDB7D7-8F9D-4FEF-9636-E4E786B101EF}" type="presParOf" srcId="{3ADAA325-68A7-49C8-9542-16981D40AB47}" destId="{2DE11D7F-0DC6-4E15-90FE-B3207530A074}" srcOrd="1" destOrd="0" presId="urn:microsoft.com/office/officeart/2005/8/layout/hList1"/>
    <dgm:cxn modelId="{E9507E21-9830-45FD-A9FF-07E740BB6AA5}" type="presParOf" srcId="{2BA7B1EE-74A7-4955-826A-1C2C3CBA5BFB}" destId="{12BC298C-C961-42EC-988F-EDFD68DA9730}" srcOrd="1" destOrd="0" presId="urn:microsoft.com/office/officeart/2005/8/layout/hList1"/>
    <dgm:cxn modelId="{953DDBCE-2B29-4A36-A2A0-9D9FB2AE791F}" type="presParOf" srcId="{2BA7B1EE-74A7-4955-826A-1C2C3CBA5BFB}" destId="{954151F9-66F9-49F5-BD04-D056C12DD0FA}" srcOrd="2" destOrd="0" presId="urn:microsoft.com/office/officeart/2005/8/layout/hList1"/>
    <dgm:cxn modelId="{34490231-A827-4656-B1A8-E7DD6F849161}" type="presParOf" srcId="{954151F9-66F9-49F5-BD04-D056C12DD0FA}" destId="{7FD0CC57-20B3-4BE1-8BDA-2D2D2D2DDA1F}" srcOrd="0" destOrd="0" presId="urn:microsoft.com/office/officeart/2005/8/layout/hList1"/>
    <dgm:cxn modelId="{34F8AEF1-3C6F-40EA-8FC2-83A647AAF333}" type="presParOf" srcId="{954151F9-66F9-49F5-BD04-D056C12DD0FA}" destId="{D3931A27-5BB3-4844-BAF0-F77AAE29C4D1}" srcOrd="1" destOrd="0" presId="urn:microsoft.com/office/officeart/2005/8/layout/hList1"/>
    <dgm:cxn modelId="{9AA0DF23-91F4-4D9B-A9C4-EAEC1EC8581C}" type="presParOf" srcId="{2BA7B1EE-74A7-4955-826A-1C2C3CBA5BFB}" destId="{249352FF-C466-4ADD-A5B8-AEFB2D15B602}" srcOrd="3" destOrd="0" presId="urn:microsoft.com/office/officeart/2005/8/layout/hList1"/>
    <dgm:cxn modelId="{9A15C9E9-6277-4701-AE97-32E9653B4C65}" type="presParOf" srcId="{2BA7B1EE-74A7-4955-826A-1C2C3CBA5BFB}" destId="{461C8C55-4877-4ACC-A052-416DC50BE7A3}" srcOrd="4" destOrd="0" presId="urn:microsoft.com/office/officeart/2005/8/layout/hList1"/>
    <dgm:cxn modelId="{D514A4A3-6ACD-47B5-A487-03347ABA7135}" type="presParOf" srcId="{461C8C55-4877-4ACC-A052-416DC50BE7A3}" destId="{D7D5797F-8B0D-4709-AA94-9504A89086E8}" srcOrd="0" destOrd="0" presId="urn:microsoft.com/office/officeart/2005/8/layout/hList1"/>
    <dgm:cxn modelId="{C5FCAED6-2D73-46FD-90D0-A7C6699A0FE2}" type="presParOf" srcId="{461C8C55-4877-4ACC-A052-416DC50BE7A3}" destId="{C483E651-4E80-45F9-B975-B6FDF090E31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AD806-DF13-4152-BB55-B63283039B3C}">
      <dsp:nvSpPr>
        <dsp:cNvPr id="0" name=""/>
        <dsp:cNvSpPr/>
      </dsp:nvSpPr>
      <dsp:spPr>
        <a:xfrm>
          <a:off x="3073" y="682203"/>
          <a:ext cx="2997004" cy="1198801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2800" b="1" i="0" u="none" strike="noStrike" kern="1200" cap="none">
              <a:ln/>
              <a:latin typeface="Calibri"/>
            </a:rPr>
            <a:t>Kernfächer</a:t>
          </a:r>
          <a:endParaRPr lang="de-DE" sz="2800" kern="1200" dirty="0"/>
        </a:p>
      </dsp:txBody>
      <dsp:txXfrm>
        <a:off x="3073" y="682203"/>
        <a:ext cx="2997004" cy="1198801"/>
      </dsp:txXfrm>
    </dsp:sp>
    <dsp:sp modelId="{2DE11D7F-0DC6-4E15-90FE-B3207530A074}">
      <dsp:nvSpPr>
        <dsp:cNvPr id="0" name=""/>
        <dsp:cNvSpPr/>
      </dsp:nvSpPr>
      <dsp:spPr>
        <a:xfrm>
          <a:off x="3073" y="1881005"/>
          <a:ext cx="2997004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u="sng" kern="1200" dirty="0"/>
            <a:t>Deutsch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u="sng" kern="1200" dirty="0"/>
            <a:t>Englisch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u="sng" kern="1200" dirty="0"/>
            <a:t>Mathematik</a:t>
          </a:r>
          <a:r>
            <a:rPr lang="de-DE" sz="2000" kern="1200" dirty="0"/>
            <a:t>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/>
            <a:t>Ggf. </a:t>
          </a:r>
          <a:r>
            <a:rPr lang="de-DE" sz="2000" u="sng" kern="1200" dirty="0"/>
            <a:t>Spanisch</a:t>
          </a:r>
          <a:r>
            <a:rPr lang="de-DE" sz="2000" kern="1200" dirty="0"/>
            <a:t> </a:t>
          </a:r>
        </a:p>
      </dsp:txBody>
      <dsp:txXfrm>
        <a:off x="3073" y="1881005"/>
        <a:ext cx="2997004" cy="2854800"/>
      </dsp:txXfrm>
    </dsp:sp>
    <dsp:sp modelId="{7FD0CC57-20B3-4BE1-8BDA-2D2D2D2DDA1F}">
      <dsp:nvSpPr>
        <dsp:cNvPr id="0" name=""/>
        <dsp:cNvSpPr/>
      </dsp:nvSpPr>
      <dsp:spPr>
        <a:xfrm>
          <a:off x="3419659" y="682203"/>
          <a:ext cx="2997004" cy="1198801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accent3">
              <a:hueOff val="378640"/>
              <a:satOff val="4952"/>
              <a:lumOff val="-60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2800" b="1" i="0" u="none" strike="noStrike" kern="1200" cap="none" dirty="0">
              <a:ln/>
              <a:latin typeface="Calibri"/>
            </a:rPr>
            <a:t>Ergänzungsfächer</a:t>
          </a:r>
          <a:endParaRPr lang="de-DE" sz="2800" kern="1200" dirty="0"/>
        </a:p>
      </dsp:txBody>
      <dsp:txXfrm>
        <a:off x="3419659" y="682203"/>
        <a:ext cx="2997004" cy="1198801"/>
      </dsp:txXfrm>
    </dsp:sp>
    <dsp:sp modelId="{D3931A27-5BB3-4844-BAF0-F77AAE29C4D1}">
      <dsp:nvSpPr>
        <dsp:cNvPr id="0" name=""/>
        <dsp:cNvSpPr/>
      </dsp:nvSpPr>
      <dsp:spPr>
        <a:xfrm>
          <a:off x="3419659" y="1881005"/>
          <a:ext cx="2997004" cy="2854800"/>
        </a:xfrm>
        <a:prstGeom prst="rect">
          <a:avLst/>
        </a:prstGeom>
        <a:solidFill>
          <a:schemeClr val="accent3">
            <a:tint val="40000"/>
            <a:alpha val="90000"/>
            <a:hueOff val="535976"/>
            <a:satOff val="-9796"/>
            <a:lumOff val="-1247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535976"/>
              <a:satOff val="-9796"/>
              <a:lumOff val="-12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Geschichte/Politik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kern="1200">
              <a:latin typeface="Calibri"/>
              <a:ea typeface="Arial"/>
              <a:cs typeface="Arial"/>
            </a:rPr>
            <a:t>Religion/Werte u. Normen</a:t>
          </a:r>
          <a:endParaRPr lang="de-DE" sz="2000" kern="1200" dirty="0">
            <a:latin typeface="Calibri"/>
            <a:ea typeface="Arial"/>
            <a:cs typeface="Arial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u="sng" kern="1200" dirty="0">
              <a:latin typeface="Calibri"/>
              <a:ea typeface="Arial"/>
              <a:cs typeface="Arial"/>
            </a:rPr>
            <a:t>Physik</a:t>
          </a:r>
          <a:r>
            <a:rPr lang="de-DE" sz="2000" kern="1200" dirty="0">
              <a:latin typeface="Calibri"/>
              <a:ea typeface="Arial"/>
              <a:cs typeface="Arial"/>
            </a:rPr>
            <a:t> oder </a:t>
          </a:r>
          <a:r>
            <a:rPr lang="de-DE" sz="2000" u="sng" kern="1200" dirty="0">
              <a:latin typeface="Calibri"/>
              <a:ea typeface="Arial"/>
              <a:cs typeface="Arial"/>
            </a:rPr>
            <a:t>Chemie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Sport</a:t>
          </a:r>
        </a:p>
      </dsp:txBody>
      <dsp:txXfrm>
        <a:off x="3419659" y="1881005"/>
        <a:ext cx="2997004" cy="2854800"/>
      </dsp:txXfrm>
    </dsp:sp>
    <dsp:sp modelId="{D7D5797F-8B0D-4709-AA94-9504A89086E8}">
      <dsp:nvSpPr>
        <dsp:cNvPr id="0" name=""/>
        <dsp:cNvSpPr/>
      </dsp:nvSpPr>
      <dsp:spPr>
        <a:xfrm>
          <a:off x="6836244" y="682203"/>
          <a:ext cx="2997004" cy="1198801"/>
        </a:xfrm>
        <a:prstGeom prst="rect">
          <a:avLst/>
        </a:prstGeom>
        <a:solidFill>
          <a:srgbClr val="E956A1"/>
        </a:solidFill>
        <a:ln w="12700" cap="flat" cmpd="sng" algn="ctr">
          <a:solidFill>
            <a:schemeClr val="accent3">
              <a:hueOff val="757279"/>
              <a:satOff val="9903"/>
              <a:lumOff val="-12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2800" b="1" i="0" u="none" strike="noStrike" kern="1200" cap="none" dirty="0">
              <a:ln/>
              <a:latin typeface="Calibri"/>
            </a:rPr>
            <a:t>Profilfächer</a:t>
          </a:r>
          <a:endParaRPr lang="de-DE" sz="2800" kern="1200" dirty="0"/>
        </a:p>
      </dsp:txBody>
      <dsp:txXfrm>
        <a:off x="6836244" y="682203"/>
        <a:ext cx="2997004" cy="1198801"/>
      </dsp:txXfrm>
    </dsp:sp>
    <dsp:sp modelId="{C483E651-4E80-45F9-B975-B6FDF090E317}">
      <dsp:nvSpPr>
        <dsp:cNvPr id="0" name=""/>
        <dsp:cNvSpPr/>
      </dsp:nvSpPr>
      <dsp:spPr>
        <a:xfrm>
          <a:off x="6810590" y="1897648"/>
          <a:ext cx="2997004" cy="2854800"/>
        </a:xfrm>
        <a:prstGeom prst="rect">
          <a:avLst/>
        </a:prstGeom>
        <a:solidFill>
          <a:schemeClr val="accent3">
            <a:tint val="40000"/>
            <a:alpha val="90000"/>
            <a:hueOff val="1071953"/>
            <a:satOff val="-19592"/>
            <a:lumOff val="-2493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71953"/>
              <a:satOff val="-19592"/>
              <a:lumOff val="-24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Technik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Betriebs- und Volkswirtschaft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u="sng" kern="1200" dirty="0">
              <a:latin typeface="Calibri"/>
              <a:ea typeface="Arial"/>
              <a:cs typeface="Arial"/>
            </a:rPr>
            <a:t>Berufliche Informatik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 typeface="Arial" panose="020B0604020202020204" pitchFamily="34" charset="0"/>
            <a:buChar char="•"/>
          </a:pPr>
          <a:r>
            <a:rPr lang="de-DE" sz="2000" kern="1200" dirty="0">
              <a:latin typeface="Calibri"/>
              <a:ea typeface="Arial"/>
              <a:cs typeface="Arial"/>
            </a:rPr>
            <a:t>Praxis</a:t>
          </a:r>
        </a:p>
      </dsp:txBody>
      <dsp:txXfrm>
        <a:off x="6810590" y="1897648"/>
        <a:ext cx="2997004" cy="2854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8399742-2840-4781-8C53-6DBFAE05BB47}" type="datetimeFigureOut">
              <a:rPr lang="de-DE"/>
              <a:t>27.01.2025</a:t>
            </a:fld>
            <a:endParaRPr lang="de-DE"/>
          </a:p>
        </p:txBody>
      </p:sp>
      <p:sp>
        <p:nvSpPr>
          <p:cNvPr id="6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7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55B4513-0899-4131-8E58-3A6FDB13D07D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3787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059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0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23</a:t>
            </a:fld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sz="1400" b="1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25</a:t>
            </a:fld>
            <a:endParaRPr lang="de-D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5B4513-0899-4131-8E58-3A6FDB13D07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6019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513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de-DE" dirty="0"/>
          </a:p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37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7545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3438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5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dirty="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B55B4513-0899-4131-8E58-3A6FDB13D07D}" type="slidenum">
              <a:rPr lang="de-DE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873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DD2EADA-E03F-4D50-9A08-9A62134E42A0}" type="datetime1">
              <a:rPr lang="de-DE"/>
              <a:t>27.01.2025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el und vertikaler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B8A168-BB01-4E6A-AE78-4EDC8E874442}" type="datetime1">
              <a:rPr lang="de-DE"/>
              <a:t>27.01.2025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kaler Titel u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59828D0-A42C-426A-B2C6-A218E3098B18}" type="datetime1">
              <a:rPr lang="de-DE"/>
              <a:t>27.01.2025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75D1C5CA-EB48-42EA-8AEF-FD51A50C6D7F}" type="datetime1">
              <a:rPr lang="de-DE"/>
              <a:t>27.01.2025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3CFE48E-F796-4410-AA80-DB67923237D0}" type="datetime1">
              <a:rPr lang="de-DE"/>
              <a:t>27.01.2025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70248CE-74FF-4C29-9BDD-E2963639F197}" type="datetime1">
              <a:rPr lang="de-DE"/>
              <a:t>27.01.2025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634B84DF-F7FE-430F-807B-0838CD383811}" type="datetime1">
              <a:rPr lang="de-DE"/>
              <a:t>27.01.2025</a:t>
            </a:fld>
            <a:endParaRPr lang="de-DE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945010C-B715-46FA-817A-730AFFA00CE9}" type="datetime1">
              <a:rPr lang="de-DE"/>
              <a:t>27.01.2025</a:t>
            </a:fld>
            <a:endParaRPr lang="de-DE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4F862DF-E3B5-487B-A8E4-20F366A80F00}" type="datetime1">
              <a:rPr lang="de-DE"/>
              <a:t>27.01.2025</a:t>
            </a:fld>
            <a:endParaRPr lang="de-D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4EA7C4A6-F6A1-40C5-AAB3-175CB0FCD3AE}" type="datetime1">
              <a:rPr lang="de-DE"/>
              <a:t>27.01.2025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de-DE"/>
              <a:t>Mastertextformat bearbeiten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E3E29AEE-D3C6-4CED-9853-8E71BC163B68}" type="datetime1">
              <a:rPr lang="de-DE"/>
              <a:t>27.01.2025</a:t>
            </a:fld>
            <a:endParaRPr lang="de-DE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A3F5AA6-5C08-457C-981A-5ED30AE07DD8}" type="datetime1">
              <a:rPr lang="de-DE"/>
              <a:t>27.01.2025</a:t>
            </a:fld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BE0D583-0AC8-437A-97AC-0F7A4435A610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1.png"/><Relationship Id="rId5" Type="http://schemas.openxmlformats.org/officeDocument/2006/relationships/image" Target="../media/image30.jpg"/><Relationship Id="rId10" Type="http://schemas.openxmlformats.org/officeDocument/2006/relationships/image" Target="../media/image35.png"/><Relationship Id="rId4" Type="http://schemas.openxmlformats.org/officeDocument/2006/relationships/image" Target="../media/image29.jp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Relationship Id="rId9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4.jpg"/><Relationship Id="rId5" Type="http://schemas.openxmlformats.org/officeDocument/2006/relationships/image" Target="../media/image49.png"/><Relationship Id="rId10" Type="http://schemas.openxmlformats.org/officeDocument/2006/relationships/image" Target="../media/image1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7.jpg"/><Relationship Id="rId7" Type="http://schemas.openxmlformats.org/officeDocument/2006/relationships/image" Target="../media/image1.pn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jpeg"/><Relationship Id="rId5" Type="http://schemas.openxmlformats.org/officeDocument/2006/relationships/image" Target="../media/image69.jpg"/><Relationship Id="rId10" Type="http://schemas.openxmlformats.org/officeDocument/2006/relationships/image" Target="../media/image73.jpeg"/><Relationship Id="rId4" Type="http://schemas.openxmlformats.org/officeDocument/2006/relationships/image" Target="../media/image68.jpg"/><Relationship Id="rId9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77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1.png"/><Relationship Id="rId4" Type="http://schemas.openxmlformats.org/officeDocument/2006/relationships/image" Target="../media/image7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13" Type="http://schemas.openxmlformats.org/officeDocument/2006/relationships/image" Target="../media/image91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89.jpg"/><Relationship Id="rId5" Type="http://schemas.openxmlformats.org/officeDocument/2006/relationships/image" Target="../media/image84.jpg"/><Relationship Id="rId15" Type="http://schemas.openxmlformats.org/officeDocument/2006/relationships/image" Target="../media/image93.jpeg"/><Relationship Id="rId10" Type="http://schemas.openxmlformats.org/officeDocument/2006/relationships/image" Target="../media/image1.png"/><Relationship Id="rId4" Type="http://schemas.openxmlformats.org/officeDocument/2006/relationships/image" Target="../media/image83.jpg"/><Relationship Id="rId9" Type="http://schemas.openxmlformats.org/officeDocument/2006/relationships/image" Target="../media/image88.jp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s-me.de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.png"/><Relationship Id="rId4" Type="http://schemas.openxmlformats.org/officeDocument/2006/relationships/hyperlink" Target="https://anmeldung.bbs-me.or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angemann@bbs-me.de" TargetMode="Externa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hyperlink" Target="mailto:kersting@bbs-me.de" TargetMode="External"/><Relationship Id="rId4" Type="http://schemas.openxmlformats.org/officeDocument/2006/relationships/hyperlink" Target="mailto:h.meyer@bbs-me.de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</a:t>
            </a:fld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2124635" y="2752725"/>
            <a:ext cx="5981700" cy="3305175"/>
          </a:xfrm>
          <a:prstGeom prst="rect">
            <a:avLst/>
          </a:prstGeom>
          <a:solidFill>
            <a:srgbClr val="DF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 bwMode="auto">
          <a:xfrm>
            <a:off x="2266950" y="952501"/>
            <a:ext cx="6505575" cy="4962508"/>
          </a:xfrm>
          <a:prstGeom prst="rect">
            <a:avLst/>
          </a:pr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7"/>
          <p:cNvSpPr/>
          <p:nvPr/>
        </p:nvSpPr>
        <p:spPr bwMode="auto">
          <a:xfrm>
            <a:off x="2473148" y="585607"/>
            <a:ext cx="7008298" cy="5115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42939" y="4716118"/>
            <a:ext cx="2715136" cy="868844"/>
          </a:xfrm>
          <a:prstGeom prst="rect">
            <a:avLst/>
          </a:prstGeom>
          <a:noFill/>
        </p:spPr>
      </p:pic>
      <p:sp>
        <p:nvSpPr>
          <p:cNvPr id="11" name="Titel 1"/>
          <p:cNvSpPr/>
          <p:nvPr/>
        </p:nvSpPr>
        <p:spPr bwMode="auto">
          <a:xfrm>
            <a:off x="1405297" y="1927533"/>
            <a:ext cx="9144000" cy="199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sz="4800" dirty="0"/>
              <a:t>Zeit zum Stöbern?</a:t>
            </a:r>
            <a:br>
              <a:rPr lang="de-DE" dirty="0"/>
            </a:br>
            <a:br>
              <a:rPr lang="de-DE" dirty="0"/>
            </a:br>
            <a:r>
              <a:rPr lang="de-DE" sz="2800" dirty="0"/>
              <a:t>Beginn der Präsentation um 18:00 Uhr</a:t>
            </a:r>
            <a:endParaRPr lang="de-DE" sz="28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E0C3D34-DE6D-4E09-AB57-DB301885E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816" y="4758747"/>
            <a:ext cx="1822940" cy="188411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ED742DF3-6D74-43E3-B1D7-2CF96E175BC7}"/>
              </a:ext>
            </a:extLst>
          </p:cNvPr>
          <p:cNvSpPr txBox="1"/>
          <p:nvPr/>
        </p:nvSpPr>
        <p:spPr>
          <a:xfrm>
            <a:off x="10164816" y="3881428"/>
            <a:ext cx="19048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B0F0"/>
                </a:solidFill>
              </a:rPr>
              <a:t>Präsentation</a:t>
            </a:r>
            <a:r>
              <a:rPr lang="de-DE" dirty="0"/>
              <a:t> als Download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4E9401C-37CB-4852-8E09-42CD5B2DB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14" y="321229"/>
            <a:ext cx="1765162" cy="1765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59625F-01AB-4D5F-A996-66241C5BC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79" y="1033463"/>
            <a:ext cx="353207" cy="33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C99D4278-C0F3-4A84-B45D-E119BC17FD95}"/>
              </a:ext>
            </a:extLst>
          </p:cNvPr>
          <p:cNvSpPr txBox="1"/>
          <p:nvPr/>
        </p:nvSpPr>
        <p:spPr bwMode="auto">
          <a:xfrm>
            <a:off x="179685" y="2086391"/>
            <a:ext cx="16914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Unser </a:t>
            </a:r>
            <a:r>
              <a:rPr lang="de-DE" sz="2400" dirty="0">
                <a:solidFill>
                  <a:srgbClr val="00B0F0"/>
                </a:solidFill>
              </a:rPr>
              <a:t>Schulleben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auf Insta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D3E5C66-B9CB-49A2-B111-A3AE19E15E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18719" y="9885"/>
            <a:ext cx="2115134" cy="211513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BAB103C5-A0DB-4054-A17A-22340DCE8E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62" r="18561" b="22233"/>
          <a:stretch/>
        </p:blipFill>
        <p:spPr bwMode="auto">
          <a:xfrm rot="14040378">
            <a:off x="8672289" y="1638078"/>
            <a:ext cx="612867" cy="763062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16B25FB6-867F-411B-9694-3045B3E69796}"/>
              </a:ext>
            </a:extLst>
          </p:cNvPr>
          <p:cNvSpPr txBox="1"/>
          <p:nvPr/>
        </p:nvSpPr>
        <p:spPr bwMode="auto">
          <a:xfrm>
            <a:off x="10199009" y="1980419"/>
            <a:ext cx="16914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Unsere</a:t>
            </a:r>
            <a:r>
              <a:rPr lang="de-DE" sz="2400" dirty="0">
                <a:solidFill>
                  <a:srgbClr val="00B0F0"/>
                </a:solidFill>
              </a:rPr>
              <a:t> Website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FC7C4D6E-2A4C-4809-A154-8011EF4AEB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14" y="5041308"/>
            <a:ext cx="1689564" cy="1689564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1C962D3F-E0C0-4B18-A67E-B611D48632BD}"/>
              </a:ext>
            </a:extLst>
          </p:cNvPr>
          <p:cNvSpPr txBox="1"/>
          <p:nvPr/>
        </p:nvSpPr>
        <p:spPr bwMode="auto">
          <a:xfrm>
            <a:off x="168823" y="4341369"/>
            <a:ext cx="16914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Hier geht‘s zur </a:t>
            </a:r>
            <a:r>
              <a:rPr lang="de-DE" sz="2400" dirty="0">
                <a:solidFill>
                  <a:srgbClr val="00B0F0"/>
                </a:solidFill>
              </a:rPr>
              <a:t>Anmeldung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96D47AB7-3B3A-453D-8BD7-1A2F30B381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62" r="18561" b="22233"/>
          <a:stretch/>
        </p:blipFill>
        <p:spPr bwMode="auto">
          <a:xfrm rot="18663025">
            <a:off x="8641236" y="3705375"/>
            <a:ext cx="612867" cy="763062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85BB69FD-14D8-41D3-845F-772A12679F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62" r="18561" b="22233"/>
          <a:stretch/>
        </p:blipFill>
        <p:spPr bwMode="auto">
          <a:xfrm rot="7771261">
            <a:off x="2868445" y="1756899"/>
            <a:ext cx="612867" cy="763062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5E792E95-9B2E-48DD-BD90-BB99ED6DAC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762" r="18561" b="22233"/>
          <a:stretch/>
        </p:blipFill>
        <p:spPr bwMode="auto">
          <a:xfrm rot="2617405">
            <a:off x="3127277" y="3869228"/>
            <a:ext cx="612867" cy="763062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:a16="http://schemas.microsoft.com/office/drawing/2014/main" id="{CE6E06A2-7616-48F3-AF8B-38309DF187F4}"/>
              </a:ext>
            </a:extLst>
          </p:cNvPr>
          <p:cNvSpPr txBox="1"/>
          <p:nvPr/>
        </p:nvSpPr>
        <p:spPr>
          <a:xfrm>
            <a:off x="3215975" y="267309"/>
            <a:ext cx="6093822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b="1" dirty="0"/>
              <a:t>Persönliche Vorstellung bei einem der Anmeldetage</a:t>
            </a:r>
            <a:endParaRPr lang="de-DE" dirty="0"/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Montag, 10.02.2025, 08:30 - 15:00 Uhr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Dienstag, 11.02.2025, 08:30 - 15:00 Uhr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Mittwoch, 12.02.2025, 08:30 - 13:00 Uhr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E2291-1B19-4D0B-AA20-A812C272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pPr algn="ctr"/>
            <a:r>
              <a:rPr lang="de-DE" sz="5400" spc="600" dirty="0"/>
              <a:t>Gestaltungs- und Medientechnik</a:t>
            </a:r>
          </a:p>
        </p:txBody>
      </p:sp>
      <p:pic>
        <p:nvPicPr>
          <p:cNvPr id="6" name="Grafik 5" descr="Ein Bild, das Dinosaurier, Kunst enthält.&#10;&#10;Automatisch generierte Beschreibung">
            <a:extLst>
              <a:ext uri="{FF2B5EF4-FFF2-40B4-BE49-F238E27FC236}">
                <a16:creationId xmlns:a16="http://schemas.microsoft.com/office/drawing/2014/main" id="{5CB5CE5D-6324-592F-626C-6C852425D5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309" r="13643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95CC7B-BACA-4BB0-A236-15649D464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872485"/>
            <a:ext cx="6251110" cy="37648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altLang="de-DE" dirty="0"/>
              <a:t>Im Mittelpunkt stehen Medien:</a:t>
            </a:r>
          </a:p>
          <a:p>
            <a:pPr marL="0" indent="0">
              <a:buNone/>
            </a:pPr>
            <a:endParaRPr lang="de-DE" altLang="de-DE" dirty="0"/>
          </a:p>
          <a:p>
            <a:r>
              <a:rPr lang="de-DE" altLang="de-DE" b="1" dirty="0"/>
              <a:t>Printprodukte</a:t>
            </a:r>
            <a:r>
              <a:rPr lang="de-DE" altLang="de-DE" dirty="0"/>
              <a:t> (z.B. ein Flyer)</a:t>
            </a:r>
          </a:p>
          <a:p>
            <a:r>
              <a:rPr lang="de-DE" altLang="de-DE" b="1" dirty="0"/>
              <a:t>Audiovisuelle Produkte </a:t>
            </a:r>
            <a:r>
              <a:rPr lang="de-DE" altLang="de-DE" dirty="0"/>
              <a:t>(z.B. Kurzfilm, Studioproduktion)</a:t>
            </a:r>
          </a:p>
          <a:p>
            <a:pPr marL="0" indent="0">
              <a:buNone/>
            </a:pPr>
            <a:endParaRPr lang="de-DE" altLang="de-DE" dirty="0"/>
          </a:p>
          <a:p>
            <a:pPr marL="271463" indent="-271463">
              <a:buFont typeface="Wingdings" panose="05000000000000000000" pitchFamily="2" charset="2"/>
              <a:buChar char="Ø"/>
            </a:pPr>
            <a:r>
              <a:rPr lang="de-DE" altLang="de-DE" dirty="0"/>
              <a:t>Unterricht an der </a:t>
            </a:r>
            <a:r>
              <a:rPr lang="de-DE" altLang="de-DE" dirty="0" err="1"/>
              <a:t>MMBbS</a:t>
            </a:r>
            <a:r>
              <a:rPr lang="de-DE" altLang="de-DE" dirty="0"/>
              <a:t>, Expo-Plaza, 1x wöchentlich</a:t>
            </a:r>
          </a:p>
          <a:p>
            <a:endParaRPr lang="de-DE" sz="2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3F88F36-D629-4BD0-AA82-817E9939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52978" y="6356350"/>
            <a:ext cx="1300821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BE0D583-0AC8-437A-97AC-0F7A4435A610}" type="slidenum">
              <a:rPr lang="de-DE" smtClean="0"/>
              <a:pPr>
                <a:spcAft>
                  <a:spcPts val="600"/>
                </a:spcAft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20188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775AB-27D8-4A03-89AA-9EB94646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de-DE" sz="5400" spc="600" dirty="0"/>
              <a:t>In der Schule: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6E69A8-CD7A-4D77-998A-9BE9609BC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3059005"/>
            <a:ext cx="5032587" cy="3320668"/>
          </a:xfrm>
        </p:spPr>
        <p:txBody>
          <a:bodyPr>
            <a:noAutofit/>
          </a:bodyPr>
          <a:lstStyle/>
          <a:p>
            <a:r>
              <a:rPr lang="de-DE" dirty="0"/>
              <a:t>viel </a:t>
            </a:r>
            <a:r>
              <a:rPr lang="de-DE" i="1" dirty="0"/>
              <a:t>Praxis</a:t>
            </a:r>
          </a:p>
          <a:p>
            <a:r>
              <a:rPr lang="de-DE" dirty="0"/>
              <a:t>viel </a:t>
            </a:r>
            <a:r>
              <a:rPr lang="de-DE" b="1" dirty="0"/>
              <a:t>Wissen</a:t>
            </a:r>
          </a:p>
          <a:p>
            <a:r>
              <a:rPr lang="de-DE" dirty="0"/>
              <a:t>viel Abwechslung</a:t>
            </a:r>
          </a:p>
          <a:p>
            <a:r>
              <a:rPr lang="de-DE" dirty="0"/>
              <a:t>Gruppen- und Einzelarbeiten </a:t>
            </a:r>
          </a:p>
          <a:p>
            <a:r>
              <a:rPr lang="de-DE" u="sng" dirty="0"/>
              <a:t>gegenseitige Unterstützung</a:t>
            </a:r>
          </a:p>
          <a:p>
            <a:r>
              <a:rPr lang="de-DE" dirty="0"/>
              <a:t>Arbeit mit Adobe</a:t>
            </a:r>
          </a:p>
        </p:txBody>
      </p:sp>
      <p:pic>
        <p:nvPicPr>
          <p:cNvPr id="5" name="Grafik 4" descr="Ein Bild, das Text, Screenshot, Website, Onlinewerbung enthält.&#10;&#10;Automatisch generierte Beschreibung">
            <a:extLst>
              <a:ext uri="{FF2B5EF4-FFF2-40B4-BE49-F238E27FC236}">
                <a16:creationId xmlns:a16="http://schemas.microsoft.com/office/drawing/2014/main" id="{01CA9051-E653-CF97-5191-D0C6C2E308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31" t="-1" r="406" b="-1"/>
          <a:stretch/>
        </p:blipFill>
        <p:spPr>
          <a:xfrm>
            <a:off x="5313225" y="1068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0318848-AB67-4439-B56C-E32FF84D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4BE0D583-0AC8-437A-97AC-0F7A4435A610}" type="slidenum">
              <a:rPr lang="de-DE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11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44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5CE17-2C02-E1B6-37B4-53BA24ADD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45121-D960-22C9-67A2-DCF0CAD2F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-DE" sz="5400" spc="600" dirty="0"/>
              <a:t>Nach</a:t>
            </a:r>
            <a:r>
              <a:rPr lang="en-US" sz="5400" spc="600" dirty="0"/>
              <a:t> der Schule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9CD343B-3151-90E7-3E14-BFAF1FE89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254" y="6356350"/>
            <a:ext cx="2477498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 rtl="0">
              <a:spcAft>
                <a:spcPts val="600"/>
              </a:spcAft>
              <a:defRPr/>
            </a:pPr>
            <a:fld id="{4BE0D583-0AC8-437A-97AC-0F7A4435A610}" type="slidenum"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 rtl="0">
                <a:spcAft>
                  <a:spcPts val="600"/>
                </a:spcAft>
                <a:defRPr/>
              </a:pPr>
              <a:t>12</a:t>
            </a:fld>
            <a:endParaRPr lang="en-US" kern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Rechteck 5" descr="Häkchen">
            <a:extLst>
              <a:ext uri="{FF2B5EF4-FFF2-40B4-BE49-F238E27FC236}">
                <a16:creationId xmlns:a16="http://schemas.microsoft.com/office/drawing/2014/main" id="{0EA2BAED-B95F-E81B-ED78-94AF81BE4AB3}"/>
              </a:ext>
            </a:extLst>
          </p:cNvPr>
          <p:cNvSpPr/>
          <p:nvPr/>
        </p:nvSpPr>
        <p:spPr>
          <a:xfrm>
            <a:off x="1445117" y="2802448"/>
            <a:ext cx="812109" cy="81210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9BF5AD84-E764-3B3F-EDD0-F5AC757B898A}"/>
              </a:ext>
            </a:extLst>
          </p:cNvPr>
          <p:cNvSpPr/>
          <p:nvPr/>
        </p:nvSpPr>
        <p:spPr>
          <a:xfrm>
            <a:off x="691016" y="3670963"/>
            <a:ext cx="2320312" cy="1305175"/>
          </a:xfrm>
          <a:custGeom>
            <a:avLst/>
            <a:gdLst>
              <a:gd name="connsiteX0" fmla="*/ 0 w 2320312"/>
              <a:gd name="connsiteY0" fmla="*/ 0 h 1305175"/>
              <a:gd name="connsiteX1" fmla="*/ 2320312 w 2320312"/>
              <a:gd name="connsiteY1" fmla="*/ 0 h 1305175"/>
              <a:gd name="connsiteX2" fmla="*/ 2320312 w 2320312"/>
              <a:gd name="connsiteY2" fmla="*/ 1305175 h 1305175"/>
              <a:gd name="connsiteX3" fmla="*/ 0 w 2320312"/>
              <a:gd name="connsiteY3" fmla="*/ 1305175 h 1305175"/>
              <a:gd name="connsiteX4" fmla="*/ 0 w 2320312"/>
              <a:gd name="connsiteY4" fmla="*/ 0 h 1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312" h="1305175">
                <a:moveTo>
                  <a:pt x="0" y="0"/>
                </a:moveTo>
                <a:lnTo>
                  <a:pt x="2320312" y="0"/>
                </a:lnTo>
                <a:lnTo>
                  <a:pt x="2320312" y="1305175"/>
                </a:lnTo>
                <a:lnTo>
                  <a:pt x="0" y="13051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de-DE" sz="2800" kern="1200" dirty="0"/>
              <a:t>leichtere Entscheidungs-findung</a:t>
            </a:r>
            <a:endParaRPr lang="en-US" sz="2800" kern="120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739DC3-F326-FA7C-6C80-13C94A7C3163}"/>
              </a:ext>
            </a:extLst>
          </p:cNvPr>
          <p:cNvSpPr/>
          <p:nvPr/>
        </p:nvSpPr>
        <p:spPr>
          <a:xfrm>
            <a:off x="848290" y="4622694"/>
            <a:ext cx="2320312" cy="5349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hteck 8" descr="Markierung">
            <a:extLst>
              <a:ext uri="{FF2B5EF4-FFF2-40B4-BE49-F238E27FC236}">
                <a16:creationId xmlns:a16="http://schemas.microsoft.com/office/drawing/2014/main" id="{FE827144-B936-75B2-05B7-E741E5725FD3}"/>
              </a:ext>
            </a:extLst>
          </p:cNvPr>
          <p:cNvSpPr/>
          <p:nvPr/>
        </p:nvSpPr>
        <p:spPr>
          <a:xfrm>
            <a:off x="4328759" y="2327081"/>
            <a:ext cx="812109" cy="812109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2122154"/>
              <a:satOff val="3600"/>
              <a:lumOff val="-13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52AFD23F-EF27-1613-ACAB-7C25AAD1E8C4}"/>
              </a:ext>
            </a:extLst>
          </p:cNvPr>
          <p:cNvSpPr/>
          <p:nvPr/>
        </p:nvSpPr>
        <p:spPr>
          <a:xfrm>
            <a:off x="3574658" y="3260906"/>
            <a:ext cx="2320312" cy="1305175"/>
          </a:xfrm>
          <a:custGeom>
            <a:avLst/>
            <a:gdLst>
              <a:gd name="connsiteX0" fmla="*/ 0 w 2320312"/>
              <a:gd name="connsiteY0" fmla="*/ 0 h 1305175"/>
              <a:gd name="connsiteX1" fmla="*/ 2320312 w 2320312"/>
              <a:gd name="connsiteY1" fmla="*/ 0 h 1305175"/>
              <a:gd name="connsiteX2" fmla="*/ 2320312 w 2320312"/>
              <a:gd name="connsiteY2" fmla="*/ 1305175 h 1305175"/>
              <a:gd name="connsiteX3" fmla="*/ 0 w 2320312"/>
              <a:gd name="connsiteY3" fmla="*/ 1305175 h 1305175"/>
              <a:gd name="connsiteX4" fmla="*/ 0 w 2320312"/>
              <a:gd name="connsiteY4" fmla="*/ 0 h 1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312" h="1305175">
                <a:moveTo>
                  <a:pt x="0" y="0"/>
                </a:moveTo>
                <a:lnTo>
                  <a:pt x="2320312" y="0"/>
                </a:lnTo>
                <a:lnTo>
                  <a:pt x="2320312" y="1305175"/>
                </a:lnTo>
                <a:lnTo>
                  <a:pt x="0" y="13051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de-DE" sz="2800" kern="1200" dirty="0"/>
              <a:t>direkter Studienbeginn</a:t>
            </a:r>
            <a:endParaRPr lang="en-US" sz="2800" kern="12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DD34569-6AD6-678F-383F-1024E5E954F1}"/>
              </a:ext>
            </a:extLst>
          </p:cNvPr>
          <p:cNvSpPr/>
          <p:nvPr/>
        </p:nvSpPr>
        <p:spPr>
          <a:xfrm>
            <a:off x="3574658" y="4622694"/>
            <a:ext cx="2320312" cy="5349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Rechteck 11" descr="Chat">
            <a:extLst>
              <a:ext uri="{FF2B5EF4-FFF2-40B4-BE49-F238E27FC236}">
                <a16:creationId xmlns:a16="http://schemas.microsoft.com/office/drawing/2014/main" id="{0868B305-FC9A-0C50-8DF2-DB9EC198FB64}"/>
              </a:ext>
            </a:extLst>
          </p:cNvPr>
          <p:cNvSpPr/>
          <p:nvPr/>
        </p:nvSpPr>
        <p:spPr>
          <a:xfrm>
            <a:off x="7055126" y="2327081"/>
            <a:ext cx="812109" cy="81210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4244308"/>
              <a:satOff val="7200"/>
              <a:lumOff val="-26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39A962B2-A27B-A163-CEAD-8B41C2B82BAB}"/>
              </a:ext>
            </a:extLst>
          </p:cNvPr>
          <p:cNvSpPr/>
          <p:nvPr/>
        </p:nvSpPr>
        <p:spPr>
          <a:xfrm>
            <a:off x="6301025" y="3260906"/>
            <a:ext cx="2320312" cy="1305175"/>
          </a:xfrm>
          <a:custGeom>
            <a:avLst/>
            <a:gdLst>
              <a:gd name="connsiteX0" fmla="*/ 0 w 2320312"/>
              <a:gd name="connsiteY0" fmla="*/ 0 h 1305175"/>
              <a:gd name="connsiteX1" fmla="*/ 2320312 w 2320312"/>
              <a:gd name="connsiteY1" fmla="*/ 0 h 1305175"/>
              <a:gd name="connsiteX2" fmla="*/ 2320312 w 2320312"/>
              <a:gd name="connsiteY2" fmla="*/ 1305175 h 1305175"/>
              <a:gd name="connsiteX3" fmla="*/ 0 w 2320312"/>
              <a:gd name="connsiteY3" fmla="*/ 1305175 h 1305175"/>
              <a:gd name="connsiteX4" fmla="*/ 0 w 2320312"/>
              <a:gd name="connsiteY4" fmla="*/ 0 h 1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312" h="1305175">
                <a:moveTo>
                  <a:pt x="0" y="0"/>
                </a:moveTo>
                <a:lnTo>
                  <a:pt x="2320312" y="0"/>
                </a:lnTo>
                <a:lnTo>
                  <a:pt x="2320312" y="1305175"/>
                </a:lnTo>
                <a:lnTo>
                  <a:pt x="0" y="13051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b="1"/>
            </a:pPr>
            <a:r>
              <a:rPr lang="de-DE" sz="2800" kern="1200" dirty="0"/>
              <a:t>viele Vorkenntnisse</a:t>
            </a:r>
            <a:endParaRPr lang="en-US" sz="2800" kern="1200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CDAF21FF-82AC-A8C1-423E-1F523F6A0434}"/>
              </a:ext>
            </a:extLst>
          </p:cNvPr>
          <p:cNvSpPr/>
          <p:nvPr/>
        </p:nvSpPr>
        <p:spPr>
          <a:xfrm>
            <a:off x="7720522" y="4380210"/>
            <a:ext cx="2320312" cy="5349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Rechteck 14" descr="Bücher">
            <a:extLst>
              <a:ext uri="{FF2B5EF4-FFF2-40B4-BE49-F238E27FC236}">
                <a16:creationId xmlns:a16="http://schemas.microsoft.com/office/drawing/2014/main" id="{66A80681-22DE-1F41-703D-6036BD681578}"/>
              </a:ext>
            </a:extLst>
          </p:cNvPr>
          <p:cNvSpPr/>
          <p:nvPr/>
        </p:nvSpPr>
        <p:spPr>
          <a:xfrm>
            <a:off x="9781493" y="3064854"/>
            <a:ext cx="812109" cy="812109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6366461"/>
              <a:satOff val="10800"/>
              <a:lumOff val="-392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16" name="Freihandform: Form 15">
            <a:extLst>
              <a:ext uri="{FF2B5EF4-FFF2-40B4-BE49-F238E27FC236}">
                <a16:creationId xmlns:a16="http://schemas.microsoft.com/office/drawing/2014/main" id="{5FB30B58-99CD-D179-57C0-B785BE1C75EF}"/>
              </a:ext>
            </a:extLst>
          </p:cNvPr>
          <p:cNvSpPr/>
          <p:nvPr/>
        </p:nvSpPr>
        <p:spPr>
          <a:xfrm>
            <a:off x="9027392" y="3995109"/>
            <a:ext cx="2320312" cy="1305175"/>
          </a:xfrm>
          <a:custGeom>
            <a:avLst/>
            <a:gdLst>
              <a:gd name="connsiteX0" fmla="*/ 0 w 2320312"/>
              <a:gd name="connsiteY0" fmla="*/ 0 h 1305175"/>
              <a:gd name="connsiteX1" fmla="*/ 2320312 w 2320312"/>
              <a:gd name="connsiteY1" fmla="*/ 0 h 1305175"/>
              <a:gd name="connsiteX2" fmla="*/ 2320312 w 2320312"/>
              <a:gd name="connsiteY2" fmla="*/ 1305175 h 1305175"/>
              <a:gd name="connsiteX3" fmla="*/ 0 w 2320312"/>
              <a:gd name="connsiteY3" fmla="*/ 1305175 h 1305175"/>
              <a:gd name="connsiteX4" fmla="*/ 0 w 2320312"/>
              <a:gd name="connsiteY4" fmla="*/ 0 h 1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0312" h="1305175">
                <a:moveTo>
                  <a:pt x="0" y="0"/>
                </a:moveTo>
                <a:lnTo>
                  <a:pt x="2320312" y="0"/>
                </a:lnTo>
                <a:lnTo>
                  <a:pt x="2320312" y="1305175"/>
                </a:lnTo>
                <a:lnTo>
                  <a:pt x="0" y="130517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/>
            </a:pPr>
            <a:r>
              <a:rPr lang="de-DE" sz="2800" kern="1200" dirty="0"/>
              <a:t>entspanntes </a:t>
            </a:r>
          </a:p>
          <a:p>
            <a:pPr marL="0" lvl="0" indent="0" algn="ctr" defTabSz="12446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b="1"/>
            </a:pPr>
            <a:r>
              <a:rPr lang="de-DE" sz="2800" kern="1200" dirty="0"/>
              <a:t>1. Semester</a:t>
            </a:r>
            <a:endParaRPr lang="en-US" sz="2800" kern="12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1BFA56A-2B44-5684-B9C3-84DE99598180}"/>
              </a:ext>
            </a:extLst>
          </p:cNvPr>
          <p:cNvSpPr/>
          <p:nvPr/>
        </p:nvSpPr>
        <p:spPr>
          <a:xfrm>
            <a:off x="9027392" y="4622694"/>
            <a:ext cx="2320312" cy="534975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1055058-DE53-25F3-94A4-6388E7738F3F}"/>
              </a:ext>
            </a:extLst>
          </p:cNvPr>
          <p:cNvSpPr/>
          <p:nvPr/>
        </p:nvSpPr>
        <p:spPr>
          <a:xfrm>
            <a:off x="1396075" y="4694854"/>
            <a:ext cx="9391347" cy="6633142"/>
          </a:xfrm>
          <a:prstGeom prst="ellipse">
            <a:avLst/>
          </a:prstGeom>
          <a:noFill/>
          <a:ln w="76200">
            <a:solidFill>
              <a:srgbClr val="8BC1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2327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 animBg="1"/>
      <p:bldP spid="10" grpId="0"/>
      <p:bldP spid="12" grpId="0" animBg="1"/>
      <p:bldP spid="13" grpId="0"/>
      <p:bldP spid="15" grpId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13</a:t>
            </a:fld>
            <a:endParaRPr lang="de-DE"/>
          </a:p>
        </p:txBody>
      </p:sp>
      <p:cxnSp>
        <p:nvCxnSpPr>
          <p:cNvPr id="5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10"/>
          <p:cNvSpPr/>
          <p:nvPr/>
        </p:nvSpPr>
        <p:spPr bwMode="auto">
          <a:xfrm>
            <a:off x="7196913" y="4045551"/>
            <a:ext cx="912429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sz="3200">
                <a:solidFill>
                  <a:schemeClr val="bg1"/>
                </a:solidFill>
              </a:rPr>
              <a:t>68,0</a:t>
            </a:r>
            <a:endParaRPr/>
          </a:p>
        </p:txBody>
      </p:sp>
      <p:sp>
        <p:nvSpPr>
          <p:cNvPr id="8" name="Textfeld 13"/>
          <p:cNvSpPr/>
          <p:nvPr/>
        </p:nvSpPr>
        <p:spPr bwMode="auto">
          <a:xfrm>
            <a:off x="1726965" y="1665517"/>
            <a:ext cx="478573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/>
              <a:t>Das BGT hat eine Studienanfängerquote</a:t>
            </a:r>
            <a:r>
              <a:rPr lang="de-DE">
                <a:solidFill>
                  <a:schemeClr val="bg1"/>
                </a:solidFill>
              </a:rPr>
              <a:t> </a:t>
            </a:r>
            <a:r>
              <a:rPr lang="de-DE"/>
              <a:t>von 68%</a:t>
            </a:r>
            <a:endParaRPr/>
          </a:p>
        </p:txBody>
      </p:sp>
      <p:sp>
        <p:nvSpPr>
          <p:cNvPr id="9" name="Rechteck 2"/>
          <p:cNvSpPr/>
          <p:nvPr/>
        </p:nvSpPr>
        <p:spPr bwMode="auto">
          <a:xfrm>
            <a:off x="1445738" y="1227034"/>
            <a:ext cx="5348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>
                <a:cs typeface="Calibri"/>
              </a:rPr>
              <a:t>Umfrage ehemaliger Schüler*innen 2020: </a:t>
            </a:r>
            <a:endParaRPr lang="de-DE" b="1"/>
          </a:p>
        </p:txBody>
      </p:sp>
      <p:grpSp>
        <p:nvGrpSpPr>
          <p:cNvPr id="10" name="Gruppieren 18"/>
          <p:cNvGrpSpPr/>
          <p:nvPr/>
        </p:nvGrpSpPr>
        <p:grpSpPr bwMode="auto">
          <a:xfrm>
            <a:off x="1405569" y="2536529"/>
            <a:ext cx="5280743" cy="2436760"/>
            <a:chOff x="1244878" y="1708243"/>
            <a:chExt cx="5280743" cy="2436760"/>
          </a:xfrm>
        </p:grpSpPr>
        <p:sp>
          <p:nvSpPr>
            <p:cNvPr id="11" name="Textfeld 19"/>
            <p:cNvSpPr/>
            <p:nvPr/>
          </p:nvSpPr>
          <p:spPr bwMode="auto">
            <a:xfrm>
              <a:off x="1784369" y="1708243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89%, kein Abbruch</a:t>
              </a:r>
              <a:endParaRPr/>
            </a:p>
          </p:txBody>
        </p:sp>
        <p:sp>
          <p:nvSpPr>
            <p:cNvPr id="12" name="Textfeld 20"/>
            <p:cNvSpPr/>
            <p:nvPr/>
          </p:nvSpPr>
          <p:spPr bwMode="auto">
            <a:xfrm>
              <a:off x="1784369" y="2399935"/>
              <a:ext cx="47412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2%, Abbruch, aufgrund mangelnder Leistung</a:t>
              </a:r>
              <a:endParaRPr/>
            </a:p>
          </p:txBody>
        </p:sp>
        <p:sp>
          <p:nvSpPr>
            <p:cNvPr id="13" name="Textfeld 21"/>
            <p:cNvSpPr/>
            <p:nvPr/>
          </p:nvSpPr>
          <p:spPr bwMode="auto">
            <a:xfrm>
              <a:off x="1784369" y="3091628"/>
              <a:ext cx="4741252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5%, Abbruch, aufgrund mangelnden Interesses</a:t>
              </a:r>
              <a:endParaRPr lang="de-DE">
                <a:cs typeface="Calibri"/>
              </a:endParaRPr>
            </a:p>
          </p:txBody>
        </p:sp>
        <p:sp>
          <p:nvSpPr>
            <p:cNvPr id="14" name="Textfeld 22"/>
            <p:cNvSpPr/>
            <p:nvPr/>
          </p:nvSpPr>
          <p:spPr bwMode="auto">
            <a:xfrm>
              <a:off x="1784369" y="3775671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de-DE"/>
                <a:t>4%, Sonstiges</a:t>
              </a:r>
              <a:endParaRPr/>
            </a:p>
          </p:txBody>
        </p:sp>
        <p:sp>
          <p:nvSpPr>
            <p:cNvPr id="15" name="Ellipse 23"/>
            <p:cNvSpPr/>
            <p:nvPr/>
          </p:nvSpPr>
          <p:spPr bwMode="auto">
            <a:xfrm>
              <a:off x="1244881" y="1735454"/>
              <a:ext cx="299723" cy="312190"/>
            </a:xfrm>
            <a:prstGeom prst="ellipse">
              <a:avLst/>
            </a:prstGeom>
            <a:solidFill>
              <a:srgbClr val="1CAD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Ellipse 24"/>
            <p:cNvSpPr/>
            <p:nvPr/>
          </p:nvSpPr>
          <p:spPr bwMode="auto">
            <a:xfrm>
              <a:off x="1244880" y="2427893"/>
              <a:ext cx="299723" cy="312190"/>
            </a:xfrm>
            <a:prstGeom prst="ellipse">
              <a:avLst/>
            </a:prstGeom>
            <a:solidFill>
              <a:srgbClr val="4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7" name="Ellipse 25"/>
            <p:cNvSpPr/>
            <p:nvPr/>
          </p:nvSpPr>
          <p:spPr bwMode="auto">
            <a:xfrm>
              <a:off x="1244879" y="3120332"/>
              <a:ext cx="299723" cy="312190"/>
            </a:xfrm>
            <a:prstGeom prst="ellipse">
              <a:avLst/>
            </a:prstGeom>
            <a:solidFill>
              <a:srgbClr val="DD2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8" name="Ellipse 26"/>
            <p:cNvSpPr/>
            <p:nvPr/>
          </p:nvSpPr>
          <p:spPr bwMode="auto">
            <a:xfrm>
              <a:off x="1244878" y="3806757"/>
              <a:ext cx="299723" cy="312190"/>
            </a:xfrm>
            <a:prstGeom prst="ellipse">
              <a:avLst/>
            </a:prstGeom>
            <a:solidFill>
              <a:srgbClr val="FAE3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19" name="Textfeld 34"/>
          <p:cNvSpPr/>
          <p:nvPr/>
        </p:nvSpPr>
        <p:spPr bwMode="auto">
          <a:xfrm>
            <a:off x="2392954" y="5409565"/>
            <a:ext cx="3646447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/>
              <a:t>Wie sehr hilft Ihnen das BGT aktuell?</a:t>
            </a:r>
            <a:endParaRPr/>
          </a:p>
        </p:txBody>
      </p:sp>
      <p:sp>
        <p:nvSpPr>
          <p:cNvPr id="20" name="Titel 1"/>
          <p:cNvSpPr/>
          <p:nvPr/>
        </p:nvSpPr>
        <p:spPr bwMode="auto">
          <a:xfrm>
            <a:off x="405138" y="148023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Unsere Erfolge</a:t>
            </a:r>
            <a:endParaRPr/>
          </a:p>
        </p:txBody>
      </p:sp>
      <p:grpSp>
        <p:nvGrpSpPr>
          <p:cNvPr id="21" name="Gruppieren 27"/>
          <p:cNvGrpSpPr/>
          <p:nvPr/>
        </p:nvGrpSpPr>
        <p:grpSpPr bwMode="auto">
          <a:xfrm>
            <a:off x="6378810" y="4791872"/>
            <a:ext cx="3363165" cy="987025"/>
            <a:chOff x="5623662" y="5181492"/>
            <a:chExt cx="3363165" cy="987025"/>
          </a:xfrm>
        </p:grpSpPr>
        <p:pic>
          <p:nvPicPr>
            <p:cNvPr id="22" name="Grafik 9" descr="Ein Bild, das Text enthält.&#10;&#10;Beschreibung automatisch generiert."/>
            <p:cNvPicPr>
              <a:picLocks noChangeAspect="1"/>
            </p:cNvPicPr>
            <p:nvPr/>
          </p:nvPicPr>
          <p:blipFill>
            <a:blip r:embed="rId3"/>
            <a:srcRect l="63046" t="43019" r="14930" b="21432"/>
            <a:stretch/>
          </p:blipFill>
          <p:spPr bwMode="auto">
            <a:xfrm>
              <a:off x="6302479" y="5181492"/>
              <a:ext cx="1908072" cy="613726"/>
            </a:xfrm>
            <a:prstGeom prst="rect">
              <a:avLst/>
            </a:prstGeom>
          </p:spPr>
        </p:pic>
        <p:sp>
          <p:nvSpPr>
            <p:cNvPr id="23" name="Textfeld 29"/>
            <p:cNvSpPr/>
            <p:nvPr/>
          </p:nvSpPr>
          <p:spPr bwMode="auto">
            <a:xfrm>
              <a:off x="5623662" y="5799184"/>
              <a:ext cx="3363165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>
                <a:defRPr/>
              </a:pPr>
              <a:r>
                <a:rPr lang="de-DE"/>
                <a:t>Durchschnittliche Bewertung 4.17</a:t>
              </a:r>
              <a:endParaRPr/>
            </a:p>
          </p:txBody>
        </p:sp>
      </p:grpSp>
      <p:pic>
        <p:nvPicPr>
          <p:cNvPr id="24" name="Picture 2" descr="Startseite - bbs|me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25" name="Grafik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52285" y="1884889"/>
            <a:ext cx="3082874" cy="29382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14</a:t>
            </a:fld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98937" y="107292"/>
            <a:ext cx="11221535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hteck 8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0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43"/>
          <p:cNvPicPr>
            <a:picLocks noChangeAspect="1"/>
          </p:cNvPicPr>
          <p:nvPr/>
        </p:nvPicPr>
        <p:blipFill>
          <a:blip r:embed="rId3"/>
          <a:srcRect l="4628" r="13311"/>
          <a:stretch/>
        </p:blipFill>
        <p:spPr bwMode="auto">
          <a:xfrm>
            <a:off x="3456788" y="4134574"/>
            <a:ext cx="2582995" cy="1771317"/>
          </a:xfrm>
          <a:prstGeom prst="rect">
            <a:avLst/>
          </a:prstGeom>
        </p:spPr>
      </p:pic>
      <p:pic>
        <p:nvPicPr>
          <p:cNvPr id="12" name="Grafik 44"/>
          <p:cNvPicPr>
            <a:picLocks noChangeAspect="1"/>
          </p:cNvPicPr>
          <p:nvPr/>
        </p:nvPicPr>
        <p:blipFill>
          <a:blip r:embed="rId4"/>
          <a:srcRect r="19884" b="3120"/>
          <a:stretch/>
        </p:blipFill>
        <p:spPr bwMode="auto">
          <a:xfrm>
            <a:off x="6284013" y="4148213"/>
            <a:ext cx="2582995" cy="1757678"/>
          </a:xfrm>
          <a:prstGeom prst="rect">
            <a:avLst/>
          </a:prstGeom>
        </p:spPr>
      </p:pic>
      <p:pic>
        <p:nvPicPr>
          <p:cNvPr id="13" name="Grafik 45"/>
          <p:cNvPicPr>
            <a:picLocks noChangeAspect="1"/>
          </p:cNvPicPr>
          <p:nvPr/>
        </p:nvPicPr>
        <p:blipFill>
          <a:blip r:embed="rId5"/>
          <a:srcRect t="13648"/>
          <a:stretch/>
        </p:blipFill>
        <p:spPr bwMode="auto">
          <a:xfrm>
            <a:off x="6284012" y="2229470"/>
            <a:ext cx="2582995" cy="1672850"/>
          </a:xfrm>
          <a:prstGeom prst="rect">
            <a:avLst/>
          </a:prstGeom>
        </p:spPr>
      </p:pic>
      <p:pic>
        <p:nvPicPr>
          <p:cNvPr id="14" name="Grafik 46"/>
          <p:cNvPicPr>
            <a:picLocks noChangeAspect="1"/>
          </p:cNvPicPr>
          <p:nvPr/>
        </p:nvPicPr>
        <p:blipFill>
          <a:blip r:embed="rId6"/>
          <a:srcRect l="1" t="6169" r="25212" b="7760"/>
          <a:stretch/>
        </p:blipFill>
        <p:spPr bwMode="auto">
          <a:xfrm>
            <a:off x="3459310" y="2229470"/>
            <a:ext cx="2582995" cy="16728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15" name="Titel 1"/>
          <p:cNvSpPr/>
          <p:nvPr/>
        </p:nvSpPr>
        <p:spPr bwMode="auto">
          <a:xfrm>
            <a:off x="1266743" y="107292"/>
            <a:ext cx="69986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Beginnerseminar </a:t>
            </a:r>
            <a:endParaRPr/>
          </a:p>
        </p:txBody>
      </p:sp>
      <p:pic>
        <p:nvPicPr>
          <p:cNvPr id="16" name="Grafik 2" descr="Tennis Silhouett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987565" y="5091952"/>
            <a:ext cx="914400" cy="914400"/>
          </a:xfrm>
          <a:prstGeom prst="rect">
            <a:avLst/>
          </a:prstGeom>
        </p:spPr>
      </p:pic>
      <p:pic>
        <p:nvPicPr>
          <p:cNvPr id="17" name="Grafik 5" descr="Surfen Silhouette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987565" y="4064296"/>
            <a:ext cx="914400" cy="914400"/>
          </a:xfrm>
          <a:prstGeom prst="rect">
            <a:avLst/>
          </a:prstGeom>
        </p:spPr>
      </p:pic>
      <p:pic>
        <p:nvPicPr>
          <p:cNvPr id="18" name="Grafik 18" descr="Kopf mit Zahnrädern Silhouette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987565" y="3015224"/>
            <a:ext cx="914400" cy="914400"/>
          </a:xfrm>
          <a:prstGeom prst="rect">
            <a:avLst/>
          </a:prstGeom>
        </p:spPr>
      </p:pic>
      <p:pic>
        <p:nvPicPr>
          <p:cNvPr id="19" name="Grafik 20" descr="Skizze Silhouette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987565" y="1963670"/>
            <a:ext cx="914400" cy="914400"/>
          </a:xfrm>
          <a:prstGeom prst="rect">
            <a:avLst/>
          </a:prstGeom>
        </p:spPr>
      </p:pic>
      <p:pic>
        <p:nvPicPr>
          <p:cNvPr id="20" name="Picture 2" descr="Startseite - bbs|me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6284012" y="4163771"/>
            <a:ext cx="2582996" cy="17576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15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7" y="107292"/>
            <a:ext cx="112215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Förderkonzepte und Beratung</a:t>
            </a:r>
            <a:endParaRPr/>
          </a:p>
        </p:txBody>
      </p:sp>
      <p:sp>
        <p:nvSpPr>
          <p:cNvPr id="6" name="Rechteck 8"/>
          <p:cNvSpPr/>
          <p:nvPr/>
        </p:nvSpPr>
        <p:spPr bwMode="auto">
          <a:xfrm>
            <a:off x="1239035" y="126388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9"/>
          <p:cNvSpPr/>
          <p:nvPr/>
        </p:nvSpPr>
        <p:spPr bwMode="auto">
          <a:xfrm>
            <a:off x="1551655" y="170716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0"/>
          <p:cNvSpPr/>
          <p:nvPr/>
        </p:nvSpPr>
        <p:spPr bwMode="auto">
          <a:xfrm>
            <a:off x="1377641" y="141452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9" name="Gerader Verbinder 11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2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92608" y="6273634"/>
            <a:ext cx="1657985" cy="530555"/>
          </a:xfrm>
          <a:prstGeom prst="rect">
            <a:avLst/>
          </a:prstGeom>
          <a:noFill/>
        </p:spPr>
      </p:pic>
      <p:grpSp>
        <p:nvGrpSpPr>
          <p:cNvPr id="12" name="Gruppieren 18"/>
          <p:cNvGrpSpPr/>
          <p:nvPr/>
        </p:nvGrpSpPr>
        <p:grpSpPr bwMode="auto">
          <a:xfrm>
            <a:off x="1701261" y="1876260"/>
            <a:ext cx="7451705" cy="3879081"/>
            <a:chOff x="1707887" y="1665738"/>
            <a:chExt cx="7451705" cy="3879081"/>
          </a:xfrm>
        </p:grpSpPr>
        <p:sp>
          <p:nvSpPr>
            <p:cNvPr id="13" name="Rectangle 2"/>
            <p:cNvSpPr/>
            <p:nvPr/>
          </p:nvSpPr>
          <p:spPr bwMode="auto">
            <a:xfrm>
              <a:off x="1967406" y="1665738"/>
              <a:ext cx="7192186" cy="387908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>
                <a:spcBef>
                  <a:spcPts val="0"/>
                </a:spcBef>
                <a:spcAft>
                  <a:spcPts val="0"/>
                </a:spcAft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>
                <a:spcBef>
                  <a:spcPts val="0"/>
                </a:spcBef>
                <a:spcAft>
                  <a:spcPts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>
                <a:spcBef>
                  <a:spcPts val="0"/>
                </a:spcBef>
                <a:spcAft>
                  <a:spcPts val="0"/>
                </a:spcAft>
                <a:buChar char="•"/>
                <a:defRPr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>
                <a:spcBef>
                  <a:spcPts val="0"/>
                </a:spcBef>
                <a:spcAft>
                  <a:spcPts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1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/>
                <a:t>Schüler*innen helfen Schüler*innen Nachhilfe</a:t>
              </a:r>
              <a:endParaRPr/>
            </a:p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 b="0" i="0" strike="noStrike" cap="none" spc="0">
                  <a:ln>
                    <a:noFill/>
                  </a:ln>
                </a:rPr>
                <a:t>Beratung der Schüler*innen in kurzen Intervallen</a:t>
              </a:r>
              <a:endParaRPr/>
            </a:p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/>
                <a:t>Zusammenarbeit mit Sozialarbeiter*innen</a:t>
              </a:r>
              <a:endParaRPr/>
            </a:p>
            <a:p>
              <a:pPr marL="457200" marR="0" lvl="1" indent="0" algn="l" defTabSz="914400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 b="0" i="0" strike="noStrike" cap="none" spc="0">
                  <a:ln>
                    <a:noFill/>
                  </a:ln>
                </a:rPr>
                <a:t>Zusammenarbeit mit der Berufsberaterin</a:t>
              </a:r>
              <a:endParaRPr/>
            </a:p>
            <a:p>
              <a:pPr marL="457200" marR="0" lvl="1" indent="0" algn="l" defTabSz="914400">
                <a:spcBef>
                  <a:spcPts val="0"/>
                </a:spcBef>
                <a:spcAft>
                  <a:spcPts val="0"/>
                </a:spcAft>
                <a:buClrTx/>
                <a:buSzTx/>
                <a:buNone/>
                <a:defRPr/>
              </a:pPr>
              <a:r>
                <a:rPr lang="de-DE" sz="2400" b="0" i="0" strike="noStrike" cap="none" spc="0">
                  <a:ln>
                    <a:noFill/>
                  </a:ln>
                </a:rPr>
                <a:t>(Arbeitsagentur)</a:t>
              </a:r>
              <a:endParaRPr/>
            </a:p>
          </p:txBody>
        </p:sp>
        <p:pic>
          <p:nvPicPr>
            <p:cNvPr id="14" name="Grafik 2" descr="Männliches Profil Silhouette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707887" y="3466539"/>
              <a:ext cx="696891" cy="696891"/>
            </a:xfrm>
            <a:prstGeom prst="rect">
              <a:avLst/>
            </a:prstGeom>
          </p:spPr>
        </p:pic>
        <p:pic>
          <p:nvPicPr>
            <p:cNvPr id="15" name="Grafik 5" descr="Weibliches Profil Silhouette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707887" y="4276686"/>
              <a:ext cx="696891" cy="696891"/>
            </a:xfrm>
            <a:prstGeom prst="rect">
              <a:avLst/>
            </a:prstGeom>
          </p:spPr>
        </p:pic>
        <p:pic>
          <p:nvPicPr>
            <p:cNvPr id="16" name="Grafik 15" descr="Fragen Silhouette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707887" y="2614676"/>
              <a:ext cx="696890" cy="696890"/>
            </a:xfrm>
            <a:prstGeom prst="rect">
              <a:avLst/>
            </a:prstGeom>
          </p:spPr>
        </p:pic>
        <p:pic>
          <p:nvPicPr>
            <p:cNvPr id="17" name="Grafik 17" descr="Skizze Silhouette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1746235" y="1881227"/>
              <a:ext cx="620192" cy="6201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16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237290" y="107292"/>
            <a:ext cx="70280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Arbeitsgemeinschaften</a:t>
            </a:r>
            <a:endParaRPr/>
          </a:p>
        </p:txBody>
      </p:sp>
      <p:pic>
        <p:nvPicPr>
          <p:cNvPr id="6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7" name="Rechteck 23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24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25"/>
          <p:cNvSpPr/>
          <p:nvPr/>
        </p:nvSpPr>
        <p:spPr bwMode="auto">
          <a:xfrm>
            <a:off x="1237291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6"/>
          <p:cNvSpPr/>
          <p:nvPr/>
        </p:nvSpPr>
        <p:spPr bwMode="auto">
          <a:xfrm>
            <a:off x="1549911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Rechteck 27"/>
          <p:cNvSpPr/>
          <p:nvPr/>
        </p:nvSpPr>
        <p:spPr bwMode="auto">
          <a:xfrm>
            <a:off x="1375897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Textfeld 1"/>
          <p:cNvSpPr/>
          <p:nvPr/>
        </p:nvSpPr>
        <p:spPr bwMode="auto">
          <a:xfrm>
            <a:off x="1448270" y="1948875"/>
            <a:ext cx="2337948" cy="83099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 dirty="0">
                <a:latin typeface="Calibri"/>
                <a:cs typeface="Arial"/>
              </a:rPr>
              <a:t>3D-Druck AG</a:t>
            </a:r>
            <a:endParaRPr dirty="0"/>
          </a:p>
          <a:p>
            <a:pPr algn="ctr">
              <a:defRPr/>
            </a:pPr>
            <a:r>
              <a:rPr lang="de-DE" sz="1600" dirty="0">
                <a:latin typeface="Calibri"/>
                <a:cs typeface="Arial"/>
              </a:rPr>
              <a:t>Umgang mit 3D-Druckern</a:t>
            </a:r>
            <a:endParaRPr dirty="0"/>
          </a:p>
          <a:p>
            <a:pPr algn="ctr">
              <a:defRPr/>
            </a:pPr>
            <a:r>
              <a:rPr lang="de-DE" sz="1600" dirty="0">
                <a:latin typeface="Calibri"/>
                <a:cs typeface="Arial"/>
              </a:rPr>
              <a:t>Eigene Projekte umsetzen</a:t>
            </a:r>
            <a:endParaRPr dirty="0"/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 b="10388"/>
          <a:stretch/>
        </p:blipFill>
        <p:spPr bwMode="auto">
          <a:xfrm>
            <a:off x="1602352" y="2930511"/>
            <a:ext cx="2246758" cy="134013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feld 1"/>
          <p:cNvSpPr/>
          <p:nvPr/>
        </p:nvSpPr>
        <p:spPr bwMode="auto">
          <a:xfrm>
            <a:off x="4840716" y="4642172"/>
            <a:ext cx="1928991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 dirty="0">
                <a:latin typeface="Calibri"/>
                <a:cs typeface="Arial"/>
              </a:rPr>
              <a:t>Angeln</a:t>
            </a:r>
            <a:endParaRPr dirty="0"/>
          </a:p>
          <a:p>
            <a:pPr algn="ctr">
              <a:defRPr/>
            </a:pPr>
            <a:r>
              <a:rPr lang="de-DE" sz="1600" dirty="0">
                <a:latin typeface="Calibri"/>
                <a:cs typeface="Arial"/>
              </a:rPr>
              <a:t>In Theorie und Praxis</a:t>
            </a:r>
            <a:endParaRPr dirty="0"/>
          </a:p>
        </p:txBody>
      </p:sp>
      <p:pic>
        <p:nvPicPr>
          <p:cNvPr id="16" name="Grafik 32"/>
          <p:cNvPicPr>
            <a:picLocks noChangeAspect="1"/>
          </p:cNvPicPr>
          <p:nvPr/>
        </p:nvPicPr>
        <p:blipFill>
          <a:blip r:embed="rId5"/>
          <a:srcRect t="8817" r="4867" b="17858"/>
          <a:stretch/>
        </p:blipFill>
        <p:spPr bwMode="auto">
          <a:xfrm>
            <a:off x="6770579" y="4654122"/>
            <a:ext cx="2181624" cy="1370270"/>
          </a:xfrm>
          <a:prstGeom prst="rect">
            <a:avLst/>
          </a:prstGeom>
        </p:spPr>
      </p:pic>
      <p:sp>
        <p:nvSpPr>
          <p:cNvPr id="19" name="Textfeld 1"/>
          <p:cNvSpPr/>
          <p:nvPr/>
        </p:nvSpPr>
        <p:spPr bwMode="auto">
          <a:xfrm>
            <a:off x="7177898" y="1946027"/>
            <a:ext cx="1248227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>
                <a:latin typeface="Calibri"/>
                <a:cs typeface="Arial"/>
              </a:rPr>
              <a:t>StreamTeam</a:t>
            </a:r>
          </a:p>
          <a:p>
            <a:pPr algn="ctr">
              <a:defRPr/>
            </a:pPr>
            <a:endParaRPr lang="de-DE" sz="1600">
              <a:latin typeface="Calibri"/>
              <a:cs typeface="Arial"/>
            </a:endParaRPr>
          </a:p>
        </p:txBody>
      </p:sp>
      <p:pic>
        <p:nvPicPr>
          <p:cNvPr id="20" name="Picture 2" descr="AG Digitaler Infoabend - bbs|me"/>
          <p:cNvPicPr>
            <a:picLocks noChangeAspect="1" noChangeArrowheads="1"/>
          </p:cNvPicPr>
          <p:nvPr/>
        </p:nvPicPr>
        <p:blipFill>
          <a:blip r:embed="rId6"/>
          <a:srcRect l="5750" r="8524" b="-349"/>
          <a:stretch/>
        </p:blipFill>
        <p:spPr bwMode="auto">
          <a:xfrm>
            <a:off x="6848273" y="2930511"/>
            <a:ext cx="2082429" cy="1370270"/>
          </a:xfrm>
          <a:prstGeom prst="rect">
            <a:avLst/>
          </a:prstGeom>
          <a:noFill/>
        </p:spPr>
      </p:pic>
      <p:pic>
        <p:nvPicPr>
          <p:cNvPr id="21" name="Grafik 37" descr="Spatz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836838" y="4228510"/>
            <a:ext cx="151882" cy="151882"/>
          </a:xfrm>
          <a:prstGeom prst="rect">
            <a:avLst/>
          </a:prstGeom>
        </p:spPr>
      </p:pic>
      <p:sp>
        <p:nvSpPr>
          <p:cNvPr id="22" name="Textfeld 1"/>
          <p:cNvSpPr/>
          <p:nvPr/>
        </p:nvSpPr>
        <p:spPr bwMode="auto">
          <a:xfrm>
            <a:off x="4563036" y="1966917"/>
            <a:ext cx="1509902" cy="58477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1600" b="1">
                <a:latin typeface="Calibri"/>
                <a:cs typeface="Arial"/>
              </a:rPr>
              <a:t>AG Segelfliegen</a:t>
            </a:r>
            <a:endParaRPr/>
          </a:p>
          <a:p>
            <a:pPr algn="ctr">
              <a:defRPr/>
            </a:pPr>
            <a:endParaRPr lang="de-DE" sz="1600">
              <a:latin typeface="Calibri"/>
              <a:cs typeface="Arial"/>
            </a:endParaRPr>
          </a:p>
        </p:txBody>
      </p:sp>
      <p:pic>
        <p:nvPicPr>
          <p:cNvPr id="23" name="Picture 2" descr="https://bbs-me.de/wp-content/uploads/2016/12/bgt_segelfliegen-300x225.jpg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4259284" y="2895075"/>
            <a:ext cx="2082429" cy="1375575"/>
          </a:xfrm>
          <a:prstGeom prst="rect">
            <a:avLst/>
          </a:prstGeom>
          <a:noFill/>
        </p:spPr>
      </p:pic>
      <p:sp>
        <p:nvSpPr>
          <p:cNvPr id="24" name="Textfeld 1">
            <a:extLst>
              <a:ext uri="{FF2B5EF4-FFF2-40B4-BE49-F238E27FC236}">
                <a16:creationId xmlns:a16="http://schemas.microsoft.com/office/drawing/2014/main" id="{4DE187C8-4920-435A-A628-D837A56D3B40}"/>
              </a:ext>
            </a:extLst>
          </p:cNvPr>
          <p:cNvSpPr/>
          <p:nvPr/>
        </p:nvSpPr>
        <p:spPr bwMode="auto">
          <a:xfrm>
            <a:off x="4008488" y="5544038"/>
            <a:ext cx="2143536" cy="954107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defRPr/>
            </a:pPr>
            <a:r>
              <a:rPr lang="de-DE" sz="1600" b="1" dirty="0">
                <a:latin typeface="Calibri"/>
                <a:cs typeface="Arial"/>
              </a:rPr>
              <a:t>Spieleprogrammierung</a:t>
            </a:r>
            <a:br>
              <a:rPr lang="de-DE" sz="1600" b="1" dirty="0">
                <a:latin typeface="Calibri"/>
                <a:cs typeface="Arial"/>
              </a:rPr>
            </a:br>
            <a:r>
              <a:rPr lang="de-DE" sz="1600" b="1" dirty="0">
                <a:latin typeface="Calibri"/>
                <a:cs typeface="Arial"/>
              </a:rPr>
              <a:t>Godot</a:t>
            </a:r>
            <a:endParaRPr dirty="0"/>
          </a:p>
          <a:p>
            <a:pPr>
              <a:defRPr/>
            </a:pP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24975B-0C8C-4A83-A201-2AC174A69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352" y="4681087"/>
            <a:ext cx="2392464" cy="134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17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/>
              <a:t>Digitale Medien im Unterricht </a:t>
            </a:r>
            <a:endParaRPr/>
          </a:p>
        </p:txBody>
      </p:sp>
      <p:pic>
        <p:nvPicPr>
          <p:cNvPr id="7" name="Picture 6" descr="FRANKA EMIKA Panda Roboter: Info, Übersicht und Bewertungen"/>
          <p:cNvPicPr>
            <a:picLocks noChangeAspect="1" noChangeArrowheads="1"/>
          </p:cNvPicPr>
          <p:nvPr/>
        </p:nvPicPr>
        <p:blipFill>
          <a:blip r:embed="rId3"/>
          <a:srcRect t="17979" b="14245"/>
          <a:stretch/>
        </p:blipFill>
        <p:spPr bwMode="auto">
          <a:xfrm>
            <a:off x="2216057" y="4266434"/>
            <a:ext cx="2830792" cy="1918623"/>
          </a:xfrm>
          <a:prstGeom prst="rect">
            <a:avLst/>
          </a:prstGeom>
          <a:noFill/>
        </p:spPr>
      </p:pic>
      <p:grpSp>
        <p:nvGrpSpPr>
          <p:cNvPr id="8" name="Gruppieren 54"/>
          <p:cNvGrpSpPr/>
          <p:nvPr/>
        </p:nvGrpSpPr>
        <p:grpSpPr bwMode="auto">
          <a:xfrm>
            <a:off x="5495905" y="1380719"/>
            <a:ext cx="928260" cy="4752128"/>
            <a:chOff x="6501777" y="1357813"/>
            <a:chExt cx="928260" cy="4752128"/>
          </a:xfrm>
        </p:grpSpPr>
        <p:pic>
          <p:nvPicPr>
            <p:cNvPr id="9" name="Grafik 41" descr="Cmd (Terminal) Silhouette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606405" y="2744997"/>
              <a:ext cx="724403" cy="724403"/>
            </a:xfrm>
            <a:prstGeom prst="rect">
              <a:avLst/>
            </a:prstGeom>
          </p:spPr>
        </p:pic>
        <p:pic>
          <p:nvPicPr>
            <p:cNvPr id="10" name="Grafik 43" descr="Hochladen Silhouette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6643722" y="2051737"/>
              <a:ext cx="644584" cy="644584"/>
            </a:xfrm>
            <a:prstGeom prst="rect">
              <a:avLst/>
            </a:prstGeom>
          </p:spPr>
        </p:pic>
        <p:pic>
          <p:nvPicPr>
            <p:cNvPr id="11" name="Grafik 47" descr="Umschlag Silhouette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6624612" y="1357813"/>
              <a:ext cx="682590" cy="682590"/>
            </a:xfrm>
            <a:prstGeom prst="rect">
              <a:avLst/>
            </a:prstGeom>
          </p:spPr>
        </p:pic>
        <p:pic>
          <p:nvPicPr>
            <p:cNvPr id="12" name="Grafik 49" descr="WLAN Silhouette"/>
            <p:cNvPicPr>
              <a:picLocks noChangeAspect="1"/>
            </p:cNvPicPr>
            <p:nvPr/>
          </p:nvPicPr>
          <p:blipFill>
            <a:blip r:embed="rId7"/>
            <a:stretch/>
          </p:blipFill>
          <p:spPr bwMode="auto">
            <a:xfrm>
              <a:off x="6501777" y="3648062"/>
              <a:ext cx="928260" cy="928260"/>
            </a:xfrm>
            <a:prstGeom prst="rect">
              <a:avLst/>
            </a:prstGeom>
          </p:spPr>
        </p:pic>
        <p:pic>
          <p:nvPicPr>
            <p:cNvPr id="13" name="Grafik 51" descr="Laptop Silhouette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6615539" y="5409207"/>
              <a:ext cx="700734" cy="700734"/>
            </a:xfrm>
            <a:prstGeom prst="rect">
              <a:avLst/>
            </a:prstGeom>
          </p:spPr>
        </p:pic>
        <p:pic>
          <p:nvPicPr>
            <p:cNvPr id="14" name="Grafik 53" descr="Benutzer Silhouette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>
              <a:off x="6591924" y="4547722"/>
              <a:ext cx="747966" cy="747966"/>
            </a:xfrm>
            <a:prstGeom prst="rect">
              <a:avLst/>
            </a:prstGeom>
          </p:spPr>
        </p:pic>
      </p:grpSp>
      <p:pic>
        <p:nvPicPr>
          <p:cNvPr id="16" name="Picture 2" descr="Startseite - bbs|me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7" name="Freihandform: Form 29"/>
          <p:cNvSpPr/>
          <p:nvPr/>
        </p:nvSpPr>
        <p:spPr bwMode="auto">
          <a:xfrm>
            <a:off x="6669286" y="1380719"/>
            <a:ext cx="4045252" cy="4923495"/>
          </a:xfrm>
          <a:custGeom>
            <a:avLst/>
            <a:gdLst>
              <a:gd name="connsiteX0" fmla="*/ 0 w 1212462"/>
              <a:gd name="connsiteY0" fmla="*/ 0 h 583672"/>
              <a:gd name="connsiteX1" fmla="*/ 1212462 w 1212462"/>
              <a:gd name="connsiteY1" fmla="*/ 0 h 583672"/>
              <a:gd name="connsiteX2" fmla="*/ 1212462 w 1212462"/>
              <a:gd name="connsiteY2" fmla="*/ 583672 h 583672"/>
              <a:gd name="connsiteX3" fmla="*/ 0 w 1212462"/>
              <a:gd name="connsiteY3" fmla="*/ 583672 h 583672"/>
              <a:gd name="connsiteX4" fmla="*/ 0 w 1212462"/>
              <a:gd name="connsiteY4" fmla="*/ 0 h 58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62" h="583672" extrusionOk="0">
                <a:moveTo>
                  <a:pt x="0" y="0"/>
                </a:moveTo>
                <a:lnTo>
                  <a:pt x="1212462" y="0"/>
                </a:lnTo>
                <a:lnTo>
                  <a:pt x="1212462" y="583672"/>
                </a:lnTo>
                <a:lnTo>
                  <a:pt x="0" y="58367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0" rIns="60960" bIns="0" numCol="1" spcCol="1270" anchor="t" anchorCtr="0">
            <a:noAutofit/>
          </a:bodyPr>
          <a:lstStyle/>
          <a:p>
            <a:pPr marL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/>
              <a:t>Eigene Emailadresse</a:t>
            </a:r>
            <a:endParaRPr/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1"/>
                </a:solidFill>
              </a:rPr>
              <a:t>Schuleigene Cloud</a:t>
            </a:r>
            <a:endParaRPr>
              <a:solidFill>
                <a:schemeClr val="tx1"/>
              </a:solidFill>
            </a:endParaRPr>
          </a:p>
          <a:p>
            <a:pPr marL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/>
              <a:t>Umfangreiche Software für zu Hause</a:t>
            </a:r>
            <a:endParaRPr/>
          </a:p>
          <a:p>
            <a:pPr marL="114300" lvl="1" indent="-114300" algn="l" defTabSz="533400"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de-DE" sz="1400"/>
              <a:t>Office 365</a:t>
            </a:r>
            <a:endParaRPr/>
          </a:p>
          <a:p>
            <a:pPr marL="114300" lvl="1" indent="-114300" algn="l" defTabSz="533400"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de-DE" sz="1400">
                <a:latin typeface="Calibri"/>
              </a:rPr>
              <a:t>Autodesk (u. a. Inventor)</a:t>
            </a:r>
            <a:endParaRPr/>
          </a:p>
          <a:p>
            <a:pPr marL="114300" lvl="1" indent="-114300" algn="l" defTabSz="533400">
              <a:spcBef>
                <a:spcPts val="0"/>
              </a:spcBef>
              <a:spcAft>
                <a:spcPts val="0"/>
              </a:spcAft>
              <a:buChar char="•"/>
              <a:defRPr/>
            </a:pPr>
            <a:r>
              <a:rPr lang="de-DE" sz="1400"/>
              <a:t>Adobe Creative Cloud (Medient.)</a:t>
            </a:r>
            <a:endParaRPr/>
          </a:p>
          <a:p>
            <a:pPr marL="114300" lvl="1" indent="-114300" defTabSz="711200">
              <a:buChar char="•"/>
              <a:defRPr/>
            </a:pPr>
            <a:r>
              <a:rPr lang="de-DE" sz="1400"/>
              <a:t>Canva.com</a:t>
            </a:r>
            <a:endParaRPr/>
          </a:p>
          <a:p>
            <a:pPr marL="114300" lvl="1" indent="-114300" defTabSz="711200">
              <a:buChar char="•"/>
              <a:defRPr/>
            </a:pPr>
            <a:r>
              <a:rPr lang="de-DE" sz="1400"/>
              <a:t>...</a:t>
            </a:r>
            <a:endParaRPr/>
          </a:p>
          <a:p>
            <a:pPr marL="0" marR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S</a:t>
            </a:r>
            <a:r>
              <a:rPr lang="de-DE" b="0" i="0" u="none" strike="noStrike" cap="none" spc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ea typeface="Arial"/>
                <a:cs typeface="Arial"/>
              </a:rPr>
              <a:t>chulweites WLAN</a:t>
            </a:r>
            <a:endParaRPr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marL="0" marR="0" lvl="0" indent="0" algn="l"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</a:rPr>
              <a:t>E</a:t>
            </a:r>
            <a:r>
              <a:rPr lang="de-DE" b="0" i="0" u="none" strike="noStrike" cap="none" spc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Calibri"/>
                <a:ea typeface="Arial"/>
                <a:cs typeface="Arial"/>
              </a:rPr>
              <a:t>igenes Webkonferenzsystem</a:t>
            </a:r>
            <a:endParaRPr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/>
              <a:t>Systemoffen</a:t>
            </a:r>
            <a:endParaRPr/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1"/>
                </a:solidFill>
              </a:rPr>
              <a:t>WebUntis</a:t>
            </a:r>
          </a:p>
          <a:p>
            <a:pPr defTabSz="711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8" name="Textfeld 10"/>
          <p:cNvSpPr/>
          <p:nvPr/>
        </p:nvSpPr>
        <p:spPr bwMode="auto">
          <a:xfrm>
            <a:off x="477233" y="1565237"/>
            <a:ext cx="1991096" cy="4487438"/>
          </a:xfrm>
          <a:prstGeom prst="rect">
            <a:avLst/>
          </a:prstGeom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9530" tIns="0" rIns="49530" bIns="0" numCol="1" spcCol="1270" anchor="t" anchorCtr="0">
            <a:noAutofit/>
          </a:bodyPr>
          <a:lstStyle/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VR-Brillen</a:t>
            </a:r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cs typeface="Calibri"/>
              </a:rPr>
              <a:t>3D-Drucker</a:t>
            </a:r>
            <a:endParaRPr dirty="0"/>
          </a:p>
          <a:p>
            <a:pPr marL="0" lvl="0" indent="0" algn="l"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dirty="0"/>
              <a:t>Neue PC-Räume</a:t>
            </a:r>
            <a:endParaRPr dirty="0"/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/>
              <a:t>LED-</a:t>
            </a:r>
            <a:r>
              <a:rPr lang="de-DE" dirty="0" err="1"/>
              <a:t>Beamer</a:t>
            </a:r>
            <a:r>
              <a:rPr lang="de-DE" dirty="0"/>
              <a:t>  </a:t>
            </a:r>
            <a:endParaRPr lang="de-DE" dirty="0">
              <a:cs typeface="Calibri"/>
            </a:endParaRPr>
          </a:p>
          <a:p>
            <a:pPr defTabSz="577849">
              <a:lnSpc>
                <a:spcPct val="200000"/>
              </a:lnSpc>
              <a:defRPr/>
            </a:pPr>
            <a:r>
              <a:rPr lang="de-DE" dirty="0">
                <a:cs typeface="Calibri"/>
              </a:rPr>
              <a:t>Roboterarme</a:t>
            </a:r>
            <a:endParaRPr dirty="0"/>
          </a:p>
          <a:p>
            <a:pPr defTabSz="577849">
              <a:lnSpc>
                <a:spcPct val="200000"/>
              </a:lnSpc>
              <a:defRPr/>
            </a:pPr>
            <a:r>
              <a:rPr lang="de-DE" dirty="0">
                <a:cs typeface="Calibri"/>
              </a:rPr>
              <a:t>Digitale Flipcharts</a:t>
            </a:r>
            <a:endParaRPr lang="de-DE" dirty="0"/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cs typeface="Calibri"/>
            </a:endParaRPr>
          </a:p>
          <a:p>
            <a:pPr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cs typeface="Calibri"/>
            </a:endParaRPr>
          </a:p>
          <a:p>
            <a:pPr marL="0" lvl="0" indent="0" algn="l" defTabSz="577849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de-DE" dirty="0">
              <a:cs typeface="Calibri"/>
            </a:endParaRPr>
          </a:p>
        </p:txBody>
      </p:sp>
      <p:pic>
        <p:nvPicPr>
          <p:cNvPr id="1026" name="Picture 2" descr="Valve Index Vr Kit - komplett &amp; originalverpackt : Amazon.de: Elektronik &amp;  Foto"/>
          <p:cNvPicPr>
            <a:picLocks noChangeAspect="1" noChangeArrowheads="1"/>
          </p:cNvPicPr>
          <p:nvPr/>
        </p:nvPicPr>
        <p:blipFill>
          <a:blip r:embed="rId11"/>
          <a:stretch/>
        </p:blipFill>
        <p:spPr bwMode="auto">
          <a:xfrm>
            <a:off x="2431926" y="1351365"/>
            <a:ext cx="2743200" cy="1378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18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9893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7"/>
          <p:cNvSpPr/>
          <p:nvPr/>
        </p:nvSpPr>
        <p:spPr bwMode="auto">
          <a:xfrm>
            <a:off x="1245722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8"/>
          <p:cNvSpPr/>
          <p:nvPr/>
        </p:nvSpPr>
        <p:spPr bwMode="auto">
          <a:xfrm>
            <a:off x="1558342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19"/>
          <p:cNvSpPr/>
          <p:nvPr/>
        </p:nvSpPr>
        <p:spPr bwMode="auto">
          <a:xfrm>
            <a:off x="1384328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20"/>
          <p:cNvPicPr>
            <a:picLocks noChangeAspect="1"/>
          </p:cNvPicPr>
          <p:nvPr/>
        </p:nvPicPr>
        <p:blipFill>
          <a:blip r:embed="rId3"/>
          <a:srcRect t="3639" b="11867"/>
          <a:stretch/>
        </p:blipFill>
        <p:spPr bwMode="auto">
          <a:xfrm>
            <a:off x="1566835" y="1935262"/>
            <a:ext cx="2856649" cy="1607544"/>
          </a:xfrm>
          <a:prstGeom prst="rect">
            <a:avLst/>
          </a:prstGeom>
        </p:spPr>
      </p:pic>
      <p:pic>
        <p:nvPicPr>
          <p:cNvPr id="12" name="Grafik 2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72959" y="1978987"/>
            <a:ext cx="2856649" cy="1607544"/>
          </a:xfrm>
          <a:prstGeom prst="rect">
            <a:avLst/>
          </a:prstGeom>
        </p:spPr>
      </p:pic>
      <p:pic>
        <p:nvPicPr>
          <p:cNvPr id="13" name="Picture 5" descr="IMG_2968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7471389" y="1950182"/>
            <a:ext cx="1676696" cy="2235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536597" y="3685958"/>
            <a:ext cx="1860786" cy="2481048"/>
          </a:xfrm>
          <a:prstGeom prst="rect">
            <a:avLst/>
          </a:prstGeom>
        </p:spPr>
      </p:pic>
      <p:sp>
        <p:nvSpPr>
          <p:cNvPr id="16" name="Titel 1"/>
          <p:cNvSpPr/>
          <p:nvPr/>
        </p:nvSpPr>
        <p:spPr bwMode="auto">
          <a:xfrm>
            <a:off x="1266742" y="115047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Veranstaltungen, Messen, Besichtigungen</a:t>
            </a:r>
            <a:endParaRPr/>
          </a:p>
        </p:txBody>
      </p:sp>
      <p:pic>
        <p:nvPicPr>
          <p:cNvPr id="17" name="Picture 2" descr="Startseite - bbs|m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0D426C6-E8C9-43AD-9740-4934FC3901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207" y="4239471"/>
            <a:ext cx="2513883" cy="188541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ED6C37A-7BF5-4883-8118-0CAC4DB967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305" y="3850283"/>
            <a:ext cx="2887920" cy="216593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19</a:t>
            </a:fld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239034" y="107292"/>
            <a:ext cx="70263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  <a:p>
            <a:pPr algn="ctr">
              <a:defRPr/>
            </a:pPr>
            <a:r>
              <a:rPr lang="de-DE"/>
              <a:t>Wettbewerbe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Rechteck 21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2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3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" name="Grafik 24" descr="Ein Bild, das Gebäude, draußen, Front, Schild enthält.&#10;&#10;Beschreibung automatisch generiert."/>
          <p:cNvPicPr>
            <a:picLocks noChangeAspect="1"/>
          </p:cNvPicPr>
          <p:nvPr/>
        </p:nvPicPr>
        <p:blipFill>
          <a:blip r:embed="rId3"/>
          <a:srcRect b="55925"/>
          <a:stretch/>
        </p:blipFill>
        <p:spPr bwMode="auto">
          <a:xfrm>
            <a:off x="1784982" y="4916818"/>
            <a:ext cx="2076890" cy="1183332"/>
          </a:xfrm>
          <a:prstGeom prst="rect">
            <a:avLst/>
          </a:prstGeom>
        </p:spPr>
      </p:pic>
      <p:pic>
        <p:nvPicPr>
          <p:cNvPr id="12" name="Grafik 1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742079" y="2052203"/>
            <a:ext cx="2175171" cy="721648"/>
          </a:xfrm>
          <a:prstGeom prst="rect">
            <a:avLst/>
          </a:prstGeom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930818" y="1882408"/>
            <a:ext cx="2078122" cy="898508"/>
          </a:xfrm>
          <a:prstGeom prst="rect">
            <a:avLst/>
          </a:prstGeom>
        </p:spPr>
      </p:pic>
      <p:pic>
        <p:nvPicPr>
          <p:cNvPr id="14" name="Grafik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060232" y="2017390"/>
            <a:ext cx="2581494" cy="745208"/>
          </a:xfrm>
          <a:prstGeom prst="rect">
            <a:avLst/>
          </a:prstGeom>
        </p:spPr>
      </p:pic>
      <p:sp>
        <p:nvSpPr>
          <p:cNvPr id="15" name="Textfeld 28"/>
          <p:cNvSpPr/>
          <p:nvPr/>
        </p:nvSpPr>
        <p:spPr bwMode="auto">
          <a:xfrm>
            <a:off x="1682668" y="2846869"/>
            <a:ext cx="22815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 dirty="0"/>
              <a:t>Juniorstudium/Gauß-AG: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Projekt der Leibniz Uni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Schüler besuchen verschiedene Fakultäten (z. B. Informatik, Mechatronik)</a:t>
            </a:r>
            <a:endParaRPr dirty="0"/>
          </a:p>
        </p:txBody>
      </p:sp>
      <p:sp>
        <p:nvSpPr>
          <p:cNvPr id="16" name="Textfeld 29"/>
          <p:cNvSpPr/>
          <p:nvPr/>
        </p:nvSpPr>
        <p:spPr bwMode="auto">
          <a:xfrm>
            <a:off x="4354907" y="2846869"/>
            <a:ext cx="1964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sz="1600"/>
              <a:t>Projekt im Fach BVW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600"/>
              <a:t>Schüler planen ihr eigenes Unternehmen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 sz="1600"/>
              <a:t>Planspiel mit Preisen</a:t>
            </a:r>
            <a:endParaRPr/>
          </a:p>
        </p:txBody>
      </p:sp>
      <p:sp>
        <p:nvSpPr>
          <p:cNvPr id="17" name="Textfeld 30"/>
          <p:cNvSpPr/>
          <p:nvPr/>
        </p:nvSpPr>
        <p:spPr bwMode="auto">
          <a:xfrm>
            <a:off x="6821840" y="2846869"/>
            <a:ext cx="1964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Wettbewerb im Fach Physik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Schüler nehmen an einer Physik-Olympiade teil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r>
              <a:rPr lang="de-DE" sz="1600" dirty="0"/>
              <a:t>DPG verleiht Preise</a:t>
            </a:r>
            <a:endParaRPr dirty="0"/>
          </a:p>
        </p:txBody>
      </p:sp>
      <p:pic>
        <p:nvPicPr>
          <p:cNvPr id="19" name="Picture 4" descr="Schülerinnen- und Schülerpreis — DP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6609189" y="4992421"/>
            <a:ext cx="2526460" cy="1000490"/>
          </a:xfrm>
          <a:prstGeom prst="rect">
            <a:avLst/>
          </a:prstGeom>
          <a:noFill/>
        </p:spPr>
      </p:pic>
      <p:pic>
        <p:nvPicPr>
          <p:cNvPr id="20" name="Picture 2" descr="Startseite - bbs|me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rcRect t="23989"/>
          <a:stretch/>
        </p:blipFill>
        <p:spPr bwMode="auto">
          <a:xfrm>
            <a:off x="4256756" y="4908971"/>
            <a:ext cx="2075722" cy="118333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</a:t>
            </a:fld>
            <a:endParaRPr lang="de-DE"/>
          </a:p>
        </p:txBody>
      </p:sp>
      <p:sp>
        <p:nvSpPr>
          <p:cNvPr id="5" name="Rechteck 4"/>
          <p:cNvSpPr/>
          <p:nvPr/>
        </p:nvSpPr>
        <p:spPr bwMode="auto">
          <a:xfrm>
            <a:off x="2124635" y="2752725"/>
            <a:ext cx="5981700" cy="3305175"/>
          </a:xfrm>
          <a:prstGeom prst="rect">
            <a:avLst/>
          </a:prstGeom>
          <a:solidFill>
            <a:srgbClr val="DF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5"/>
          <p:cNvSpPr/>
          <p:nvPr/>
        </p:nvSpPr>
        <p:spPr bwMode="auto">
          <a:xfrm>
            <a:off x="2266950" y="952501"/>
            <a:ext cx="6505575" cy="4962508"/>
          </a:xfrm>
          <a:prstGeom prst="rect">
            <a:avLst/>
          </a:pr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7"/>
          <p:cNvSpPr/>
          <p:nvPr/>
        </p:nvSpPr>
        <p:spPr bwMode="auto">
          <a:xfrm>
            <a:off x="2514605" y="565756"/>
            <a:ext cx="7008298" cy="5115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8" name="Gerader Verbinder 10"/>
          <p:cNvCxnSpPr>
            <a:cxnSpLocks/>
          </p:cNvCxnSpPr>
          <p:nvPr/>
        </p:nvCxnSpPr>
        <p:spPr bwMode="auto">
          <a:xfrm>
            <a:off x="5204233" y="565757"/>
            <a:ext cx="4309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11"/>
          <p:cNvCxnSpPr>
            <a:cxnSpLocks/>
          </p:cNvCxnSpPr>
          <p:nvPr/>
        </p:nvCxnSpPr>
        <p:spPr bwMode="auto">
          <a:xfrm flipV="1">
            <a:off x="9513378" y="565759"/>
            <a:ext cx="0" cy="42824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742939" y="4141352"/>
            <a:ext cx="2715136" cy="868844"/>
          </a:xfrm>
          <a:prstGeom prst="rect">
            <a:avLst/>
          </a:prstGeom>
          <a:noFill/>
        </p:spPr>
      </p:pic>
      <p:sp>
        <p:nvSpPr>
          <p:cNvPr id="11" name="Titel 1"/>
          <p:cNvSpPr/>
          <p:nvPr/>
        </p:nvSpPr>
        <p:spPr bwMode="auto">
          <a:xfrm>
            <a:off x="1322926" y="1455118"/>
            <a:ext cx="9144000" cy="2169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Willkommen zum </a:t>
            </a:r>
            <a:br>
              <a:rPr lang="de-DE" sz="3600"/>
            </a:br>
            <a:r>
              <a:rPr lang="de-DE" sz="4800" b="1"/>
              <a:t>Infoabend</a:t>
            </a:r>
            <a:r>
              <a:rPr lang="de-DE" sz="4800"/>
              <a:t> </a:t>
            </a:r>
            <a:r>
              <a:rPr lang="de-DE" sz="3200"/>
              <a:t>  </a:t>
            </a:r>
            <a:r>
              <a:rPr lang="de-DE" sz="3600"/>
              <a:t> </a:t>
            </a:r>
            <a:br>
              <a:rPr lang="de-DE" sz="3600"/>
            </a:br>
            <a:r>
              <a:rPr lang="de-DE" sz="3600"/>
              <a:t> </a:t>
            </a:r>
            <a:r>
              <a:rPr lang="de-DE"/>
              <a:t>Berufliches </a:t>
            </a:r>
            <a:br>
              <a:rPr lang="de-DE" sz="3600"/>
            </a:br>
            <a:r>
              <a:rPr lang="de-DE" sz="4800" b="1"/>
              <a:t>Gymnasium Technik</a:t>
            </a:r>
            <a:endParaRPr lang="de-DE" sz="5400" b="1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20</a:t>
            </a:fld>
            <a:endParaRPr lang="de-DE"/>
          </a:p>
        </p:txBody>
      </p:sp>
      <p:sp>
        <p:nvSpPr>
          <p:cNvPr id="5" name="Titel 1"/>
          <p:cNvSpPr/>
          <p:nvPr/>
        </p:nvSpPr>
        <p:spPr bwMode="auto">
          <a:xfrm>
            <a:off x="1266742" y="107292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Internationale Zusammenarbeit</a:t>
            </a:r>
            <a:endParaRPr/>
          </a:p>
        </p:txBody>
      </p:sp>
      <p:sp>
        <p:nvSpPr>
          <p:cNvPr id="6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Rechteck 18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0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feld 21"/>
          <p:cNvSpPr/>
          <p:nvPr/>
        </p:nvSpPr>
        <p:spPr bwMode="auto">
          <a:xfrm>
            <a:off x="1377641" y="1939678"/>
            <a:ext cx="2882674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2000" dirty="0">
                <a:latin typeface="Calibri"/>
                <a:cs typeface="Arial"/>
              </a:rPr>
              <a:t>Erasmus Programm</a:t>
            </a:r>
            <a:endParaRPr lang="de-DE" dirty="0">
              <a:latin typeface="Calibri"/>
            </a:endParaRPr>
          </a:p>
          <a:p>
            <a:pPr algn="ctr">
              <a:defRPr/>
            </a:pPr>
            <a:r>
              <a:rPr lang="de-DE" sz="2000" dirty="0" err="1">
                <a:latin typeface="Calibri"/>
                <a:cs typeface="Arial"/>
              </a:rPr>
              <a:t>Finnveden</a:t>
            </a:r>
            <a:r>
              <a:rPr lang="de-DE" sz="2000" dirty="0">
                <a:latin typeface="Calibri"/>
                <a:cs typeface="Arial"/>
              </a:rPr>
              <a:t> - Schweden</a:t>
            </a:r>
            <a:endParaRPr dirty="0"/>
          </a:p>
        </p:txBody>
      </p:sp>
      <p:pic>
        <p:nvPicPr>
          <p:cNvPr id="13" name="Grafik 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84998" y="4020092"/>
            <a:ext cx="1212315" cy="1039097"/>
          </a:xfrm>
          <a:prstGeom prst="rect">
            <a:avLst/>
          </a:prstGeom>
        </p:spPr>
      </p:pic>
      <p:pic>
        <p:nvPicPr>
          <p:cNvPr id="14" name="Grafik 24"/>
          <p:cNvPicPr>
            <a:picLocks noChangeAspect="1"/>
          </p:cNvPicPr>
          <p:nvPr/>
        </p:nvPicPr>
        <p:blipFill>
          <a:blip r:embed="rId4"/>
          <a:srcRect l="966" t="4910" r="8382" b="13269"/>
          <a:stretch/>
        </p:blipFill>
        <p:spPr bwMode="auto">
          <a:xfrm>
            <a:off x="4112241" y="2746754"/>
            <a:ext cx="2059770" cy="1178722"/>
          </a:xfrm>
          <a:prstGeom prst="rect">
            <a:avLst/>
          </a:prstGeom>
        </p:spPr>
      </p:pic>
      <p:sp>
        <p:nvSpPr>
          <p:cNvPr id="15" name="Textfeld 25"/>
          <p:cNvSpPr/>
          <p:nvPr/>
        </p:nvSpPr>
        <p:spPr bwMode="auto">
          <a:xfrm>
            <a:off x="3803651" y="1937552"/>
            <a:ext cx="2882674" cy="120032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2000" dirty="0">
                <a:latin typeface="Calibri"/>
                <a:cs typeface="Arial"/>
              </a:rPr>
              <a:t>Austausch</a:t>
            </a:r>
            <a:endParaRPr lang="de-DE" sz="2000" dirty="0">
              <a:latin typeface="Calibri"/>
              <a:cs typeface="Times New Roman"/>
            </a:endParaRPr>
          </a:p>
          <a:p>
            <a:pPr algn="ctr">
              <a:defRPr/>
            </a:pPr>
            <a:r>
              <a:rPr lang="de-DE" sz="2000" dirty="0">
                <a:latin typeface="Calibri"/>
                <a:cs typeface="Arial"/>
              </a:rPr>
              <a:t>Ohio - USA</a:t>
            </a:r>
            <a:endParaRPr lang="de-DE" sz="2000" dirty="0">
              <a:latin typeface="Calibri"/>
              <a:cs typeface="Times New Roman"/>
            </a:endParaRPr>
          </a:p>
          <a:p>
            <a:pPr algn="ctr">
              <a:defRPr/>
            </a:pPr>
            <a:endParaRPr lang="de-DE" sz="1600" dirty="0">
              <a:latin typeface="Calibri"/>
              <a:cs typeface="Arial"/>
            </a:endParaRPr>
          </a:p>
          <a:p>
            <a:pPr algn="ctr">
              <a:defRPr/>
            </a:pPr>
            <a:endParaRPr lang="de-DE" sz="1600" dirty="0">
              <a:latin typeface="Calibri"/>
              <a:cs typeface="Arial"/>
            </a:endParaRPr>
          </a:p>
        </p:txBody>
      </p:sp>
      <p:pic>
        <p:nvPicPr>
          <p:cNvPr id="16" name="Grafik 26"/>
          <p:cNvPicPr>
            <a:picLocks noChangeAspect="1"/>
          </p:cNvPicPr>
          <p:nvPr/>
        </p:nvPicPr>
        <p:blipFill>
          <a:blip r:embed="rId5"/>
          <a:srcRect t="7957" r="16289" b="-1370"/>
          <a:stretch/>
        </p:blipFill>
        <p:spPr bwMode="auto">
          <a:xfrm>
            <a:off x="4152230" y="5209828"/>
            <a:ext cx="1318819" cy="1041640"/>
          </a:xfrm>
          <a:prstGeom prst="rect">
            <a:avLst/>
          </a:prstGeom>
        </p:spPr>
      </p:pic>
      <p:pic>
        <p:nvPicPr>
          <p:cNvPr id="17" name="Picture 2" descr="Upper Valley Career Center | Home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 rot="19050205">
            <a:off x="3997788" y="4361076"/>
            <a:ext cx="1206832" cy="356864"/>
          </a:xfrm>
          <a:prstGeom prst="rect">
            <a:avLst/>
          </a:prstGeom>
          <a:noFill/>
        </p:spPr>
      </p:pic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2067872" y="2785153"/>
            <a:ext cx="1491428" cy="185605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739605" y="4754463"/>
            <a:ext cx="2158745" cy="1178722"/>
          </a:xfrm>
          <a:prstGeom prst="rect">
            <a:avLst/>
          </a:prstGeom>
        </p:spPr>
      </p:pic>
      <p:sp>
        <p:nvSpPr>
          <p:cNvPr id="19" name="Textfeld 21">
            <a:extLst>
              <a:ext uri="{FF2B5EF4-FFF2-40B4-BE49-F238E27FC236}">
                <a16:creationId xmlns:a16="http://schemas.microsoft.com/office/drawing/2014/main" id="{440D115E-591C-49AC-9BF0-0E841FC90D4F}"/>
              </a:ext>
            </a:extLst>
          </p:cNvPr>
          <p:cNvSpPr/>
          <p:nvPr/>
        </p:nvSpPr>
        <p:spPr bwMode="auto">
          <a:xfrm>
            <a:off x="6864026" y="1837227"/>
            <a:ext cx="2248309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defRPr/>
            </a:pPr>
            <a:r>
              <a:rPr lang="de-DE" sz="2000" dirty="0">
                <a:latin typeface="Calibri"/>
                <a:cs typeface="Arial"/>
              </a:rPr>
              <a:t>Jugendbegegnungs-projekt</a:t>
            </a:r>
            <a:endParaRPr lang="de-DE" dirty="0">
              <a:latin typeface="Calibri"/>
            </a:endParaRPr>
          </a:p>
          <a:p>
            <a:pPr algn="ctr">
              <a:defRPr/>
            </a:pPr>
            <a:r>
              <a:rPr lang="de-DE" sz="2000" dirty="0">
                <a:latin typeface="Calibri"/>
                <a:cs typeface="Arial"/>
              </a:rPr>
              <a:t>Polen/</a:t>
            </a:r>
            <a:r>
              <a:rPr lang="de-DE" sz="2000" dirty="0" err="1">
                <a:latin typeface="Calibri"/>
                <a:cs typeface="Arial"/>
              </a:rPr>
              <a:t>Nowy</a:t>
            </a:r>
            <a:r>
              <a:rPr lang="de-DE" sz="2000" dirty="0">
                <a:latin typeface="Calibri"/>
                <a:cs typeface="Arial"/>
              </a:rPr>
              <a:t> </a:t>
            </a:r>
            <a:r>
              <a:rPr lang="de-DE" sz="2000" dirty="0" err="1">
                <a:latin typeface="Calibri"/>
                <a:cs typeface="Arial"/>
              </a:rPr>
              <a:t>Targ</a:t>
            </a:r>
            <a:endParaRPr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AEF1E7C5-62DE-42F1-BDA5-71695EB0920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60" y="5196331"/>
            <a:ext cx="1389738" cy="104230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ADF5660C-3005-47A5-9CFE-E711B058E1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8111" y="3087789"/>
            <a:ext cx="1432514" cy="107438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A16DE496-EC33-4549-BEA7-2B434931DC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49" y="4059490"/>
            <a:ext cx="1411745" cy="1058809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129594F-D018-42B0-8A05-BEA668679C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1144" y="3013747"/>
            <a:ext cx="909963" cy="81208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21</a:t>
            </a:fld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266743" y="107292"/>
            <a:ext cx="69203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 dirty="0"/>
          </a:p>
          <a:p>
            <a:pPr algn="ctr">
              <a:defRPr/>
            </a:pPr>
            <a:r>
              <a:rPr lang="de-DE" dirty="0"/>
              <a:t>Sportangebot</a:t>
            </a:r>
            <a:endParaRPr dirty="0"/>
          </a:p>
          <a:p>
            <a:pPr>
              <a:defRPr/>
            </a:pPr>
            <a:endParaRPr lang="de-DE" dirty="0"/>
          </a:p>
        </p:txBody>
      </p:sp>
      <p:sp>
        <p:nvSpPr>
          <p:cNvPr id="8" name="Rechteck 18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19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0"/>
          <p:cNvSpPr/>
          <p:nvPr/>
        </p:nvSpPr>
        <p:spPr bwMode="auto">
          <a:xfrm>
            <a:off x="1377641" y="1740332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800">
                <a:latin typeface="Calibri"/>
                <a:cs typeface="Arial"/>
              </a:rPr>
              <a:t>American Sports</a:t>
            </a:r>
            <a:endParaRPr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800">
                <a:latin typeface="Calibri"/>
                <a:cs typeface="Arial"/>
              </a:rPr>
              <a:t>HaBa, FuBa, </a:t>
            </a:r>
            <a:endParaRPr/>
          </a:p>
          <a:p>
            <a:pPr>
              <a:spcAft>
                <a:spcPts val="600"/>
              </a:spcAft>
              <a:defRPr/>
            </a:pPr>
            <a:r>
              <a:rPr lang="de-DE" sz="1800">
                <a:latin typeface="Calibri"/>
                <a:cs typeface="Arial"/>
              </a:rPr>
              <a:t>       VoBa, BaBa</a:t>
            </a:r>
            <a:endParaRPr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800">
                <a:latin typeface="Calibri"/>
                <a:cs typeface="Arial"/>
              </a:rPr>
              <a:t>Beachsoccer, etc.</a:t>
            </a:r>
            <a:endParaRPr/>
          </a:p>
        </p:txBody>
      </p:sp>
      <p:pic>
        <p:nvPicPr>
          <p:cNvPr id="11" name="Grafik 21"/>
          <p:cNvPicPr>
            <a:picLocks noChangeAspect="1"/>
          </p:cNvPicPr>
          <p:nvPr/>
        </p:nvPicPr>
        <p:blipFill>
          <a:blip r:embed="rId3"/>
          <a:srcRect l="1350" r="2111" b="8462"/>
          <a:stretch/>
        </p:blipFill>
        <p:spPr bwMode="auto">
          <a:xfrm>
            <a:off x="7108073" y="2140796"/>
            <a:ext cx="2053805" cy="1667177"/>
          </a:xfrm>
          <a:prstGeom prst="rect">
            <a:avLst/>
          </a:prstGeom>
        </p:spPr>
      </p:pic>
      <p:pic>
        <p:nvPicPr>
          <p:cNvPr id="12" name="Grafik 2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583970" y="4071560"/>
            <a:ext cx="2596553" cy="1460560"/>
          </a:xfrm>
          <a:prstGeom prst="rect">
            <a:avLst/>
          </a:prstGeom>
        </p:spPr>
      </p:pic>
      <p:sp>
        <p:nvSpPr>
          <p:cNvPr id="14" name="Textfeld 1"/>
          <p:cNvSpPr/>
          <p:nvPr/>
        </p:nvSpPr>
        <p:spPr bwMode="auto">
          <a:xfrm>
            <a:off x="1487488" y="1854930"/>
            <a:ext cx="1908742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latin typeface="Calibri"/>
                <a:cs typeface="Arial"/>
              </a:rPr>
              <a:t>Ski und Snowboard</a:t>
            </a:r>
            <a:endParaRPr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latin typeface="Calibri"/>
                <a:cs typeface="Arial"/>
              </a:rPr>
              <a:t>Windsurfen</a:t>
            </a:r>
            <a:endParaRPr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>
                <a:latin typeface="Calibri"/>
                <a:cs typeface="Arial"/>
              </a:rPr>
              <a:t>Judo</a:t>
            </a:r>
            <a:endParaRPr/>
          </a:p>
        </p:txBody>
      </p:sp>
      <p:sp>
        <p:nvSpPr>
          <p:cNvPr id="15" name="Textfeld 25"/>
          <p:cNvSpPr/>
          <p:nvPr/>
        </p:nvSpPr>
        <p:spPr bwMode="auto">
          <a:xfrm>
            <a:off x="2611478" y="2757601"/>
            <a:ext cx="1999333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Calibri"/>
                <a:cs typeface="Arial"/>
              </a:rPr>
              <a:t>American Sports</a:t>
            </a:r>
            <a:endParaRPr dirty="0"/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 err="1">
                <a:latin typeface="Calibri"/>
                <a:cs typeface="Arial"/>
              </a:rPr>
              <a:t>HaBa</a:t>
            </a:r>
            <a:r>
              <a:rPr lang="de-DE" sz="1600" dirty="0">
                <a:latin typeface="Calibri"/>
                <a:cs typeface="Arial"/>
              </a:rPr>
              <a:t>, </a:t>
            </a:r>
            <a:r>
              <a:rPr lang="de-DE" sz="1600" dirty="0" err="1">
                <a:latin typeface="Calibri"/>
                <a:cs typeface="Arial"/>
              </a:rPr>
              <a:t>FuBa</a:t>
            </a:r>
            <a:r>
              <a:rPr lang="de-DE" sz="1600" dirty="0">
                <a:latin typeface="Calibri"/>
                <a:cs typeface="Arial"/>
              </a:rPr>
              <a:t>, </a:t>
            </a:r>
            <a:r>
              <a:rPr lang="de-DE" sz="1600" dirty="0" err="1">
                <a:latin typeface="Calibri"/>
                <a:cs typeface="Arial"/>
              </a:rPr>
              <a:t>VoBa</a:t>
            </a:r>
            <a:r>
              <a:rPr lang="de-DE" sz="1600" dirty="0">
                <a:latin typeface="Calibri"/>
                <a:cs typeface="Arial"/>
              </a:rPr>
              <a:t>, </a:t>
            </a:r>
            <a:r>
              <a:rPr lang="de-DE" sz="1600" dirty="0" err="1">
                <a:latin typeface="Calibri"/>
                <a:cs typeface="Arial"/>
              </a:rPr>
              <a:t>BaBa</a:t>
            </a:r>
            <a:endParaRPr lang="de-DE" sz="1600" dirty="0">
              <a:latin typeface="Calibri"/>
              <a:cs typeface="Arial"/>
            </a:endParaRPr>
          </a:p>
          <a:p>
            <a:pPr marL="342900" indent="-342900">
              <a:spcAft>
                <a:spcPts val="600"/>
              </a:spcAft>
              <a:buFont typeface="Arial"/>
              <a:buChar char="•"/>
              <a:defRPr/>
            </a:pPr>
            <a:r>
              <a:rPr lang="de-DE" sz="1600" dirty="0">
                <a:latin typeface="Calibri"/>
                <a:cs typeface="Arial"/>
              </a:rPr>
              <a:t>Beachsoccer, etc.</a:t>
            </a:r>
            <a:endParaRPr dirty="0"/>
          </a:p>
        </p:txBody>
      </p:sp>
      <p:pic>
        <p:nvPicPr>
          <p:cNvPr id="17" name="Picture 2" descr="Startseite - bbs|m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610811" y="2157482"/>
            <a:ext cx="2415357" cy="166717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837881" y="4068795"/>
            <a:ext cx="2638256" cy="1481442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551655" y="4070814"/>
            <a:ext cx="2216191" cy="14794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22</a:t>
            </a:fld>
            <a:endParaRPr lang="de-DE" dirty="0"/>
          </a:p>
        </p:txBody>
      </p:sp>
      <p:sp>
        <p:nvSpPr>
          <p:cNvPr id="5" name="Rechteck 1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2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2CA02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Titel 1"/>
          <p:cNvSpPr/>
          <p:nvPr/>
        </p:nvSpPr>
        <p:spPr bwMode="auto">
          <a:xfrm>
            <a:off x="1266742" y="107292"/>
            <a:ext cx="69986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  <a:p>
            <a:pPr algn="ctr">
              <a:defRPr/>
            </a:pPr>
            <a:r>
              <a:rPr lang="de-DE"/>
              <a:t>Studienfahrten in 12 und 13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8" name="Rechteck 22"/>
          <p:cNvSpPr/>
          <p:nvPr/>
        </p:nvSpPr>
        <p:spPr bwMode="auto">
          <a:xfrm>
            <a:off x="1239035" y="1589693"/>
            <a:ext cx="6313482" cy="3803706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Rechteck 23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hteck 24"/>
          <p:cNvSpPr/>
          <p:nvPr/>
        </p:nvSpPr>
        <p:spPr bwMode="auto">
          <a:xfrm>
            <a:off x="1377641" y="1700808"/>
            <a:ext cx="7841174" cy="4535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1" name="Textfeld 1"/>
          <p:cNvSpPr/>
          <p:nvPr/>
        </p:nvSpPr>
        <p:spPr bwMode="auto">
          <a:xfrm>
            <a:off x="2644699" y="1854548"/>
            <a:ext cx="5480449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defRPr/>
            </a:pPr>
            <a:r>
              <a:rPr lang="de-DE" sz="2000" b="1">
                <a:latin typeface="Calibri"/>
                <a:cs typeface="Arial"/>
              </a:rPr>
              <a:t>Technik, Sprache und Kultur hautnah erfahren!</a:t>
            </a:r>
            <a:endParaRPr/>
          </a:p>
        </p:txBody>
      </p:sp>
      <p:sp>
        <p:nvSpPr>
          <p:cNvPr id="12" name="Textfeld 26"/>
          <p:cNvSpPr/>
          <p:nvPr/>
        </p:nvSpPr>
        <p:spPr bwMode="auto">
          <a:xfrm>
            <a:off x="1456356" y="2365137"/>
            <a:ext cx="13738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Arial"/>
              </a:rPr>
              <a:t>Spanien,</a:t>
            </a:r>
            <a:endParaRPr dirty="0"/>
          </a:p>
          <a:p>
            <a:pPr>
              <a:defRPr/>
            </a:pPr>
            <a:r>
              <a:rPr lang="de-DE" dirty="0">
                <a:latin typeface="Calibri"/>
                <a:cs typeface="Arial"/>
              </a:rPr>
              <a:t>London,</a:t>
            </a:r>
            <a:endParaRPr dirty="0"/>
          </a:p>
          <a:p>
            <a:pPr>
              <a:defRPr/>
            </a:pPr>
            <a:r>
              <a:rPr lang="de-DE" dirty="0">
                <a:latin typeface="Calibri"/>
                <a:cs typeface="Arial"/>
              </a:rPr>
              <a:t>Tegernsee,</a:t>
            </a:r>
            <a:endParaRPr dirty="0"/>
          </a:p>
          <a:p>
            <a:pPr>
              <a:defRPr/>
            </a:pPr>
            <a:r>
              <a:rPr lang="de-DE" dirty="0">
                <a:latin typeface="Calibri"/>
                <a:cs typeface="Arial"/>
              </a:rPr>
              <a:t>Tirol, Amsterdam, Prag, </a:t>
            </a:r>
            <a:br>
              <a:rPr lang="de-DE" dirty="0">
                <a:latin typeface="Calibri"/>
                <a:cs typeface="Arial"/>
              </a:rPr>
            </a:br>
            <a:r>
              <a:rPr lang="de-DE" dirty="0">
                <a:latin typeface="Calibri"/>
                <a:cs typeface="Arial"/>
              </a:rPr>
              <a:t>Berlin</a:t>
            </a:r>
            <a:endParaRPr dirty="0"/>
          </a:p>
        </p:txBody>
      </p:sp>
      <p:pic>
        <p:nvPicPr>
          <p:cNvPr id="13" name="Grafik 2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750565" y="2439802"/>
            <a:ext cx="1883553" cy="1059813"/>
          </a:xfrm>
          <a:prstGeom prst="rect">
            <a:avLst/>
          </a:prstGeom>
        </p:spPr>
      </p:pic>
      <p:pic>
        <p:nvPicPr>
          <p:cNvPr id="14" name="Grafik 28"/>
          <p:cNvPicPr>
            <a:picLocks noChangeAspect="1"/>
          </p:cNvPicPr>
          <p:nvPr/>
        </p:nvPicPr>
        <p:blipFill>
          <a:blip r:embed="rId4"/>
          <a:srcRect t="4171"/>
          <a:stretch/>
        </p:blipFill>
        <p:spPr bwMode="auto">
          <a:xfrm flipH="1">
            <a:off x="7998523" y="1820582"/>
            <a:ext cx="977797" cy="1665113"/>
          </a:xfrm>
          <a:prstGeom prst="rect">
            <a:avLst/>
          </a:prstGeom>
        </p:spPr>
      </p:pic>
      <p:pic>
        <p:nvPicPr>
          <p:cNvPr id="15" name="Grafik 29"/>
          <p:cNvPicPr>
            <a:picLocks noChangeAspect="1"/>
          </p:cNvPicPr>
          <p:nvPr/>
        </p:nvPicPr>
        <p:blipFill>
          <a:blip r:embed="rId5"/>
          <a:srcRect l="11904"/>
          <a:stretch/>
        </p:blipFill>
        <p:spPr bwMode="auto">
          <a:xfrm>
            <a:off x="7347628" y="3643451"/>
            <a:ext cx="1621192" cy="1226835"/>
          </a:xfrm>
          <a:prstGeom prst="rect">
            <a:avLst/>
          </a:prstGeom>
        </p:spPr>
      </p:pic>
      <p:pic>
        <p:nvPicPr>
          <p:cNvPr id="16" name="Grafik 30"/>
          <p:cNvPicPr>
            <a:picLocks noChangeAspect="1"/>
          </p:cNvPicPr>
          <p:nvPr/>
        </p:nvPicPr>
        <p:blipFill>
          <a:blip r:embed="rId6"/>
          <a:srcRect l="14819" t="8524"/>
          <a:stretch/>
        </p:blipFill>
        <p:spPr bwMode="auto">
          <a:xfrm>
            <a:off x="7210258" y="5058543"/>
            <a:ext cx="1766062" cy="1067284"/>
          </a:xfrm>
          <a:prstGeom prst="rect">
            <a:avLst/>
          </a:prstGeom>
        </p:spPr>
      </p:pic>
      <p:pic>
        <p:nvPicPr>
          <p:cNvPr id="17" name="Grafik 31"/>
          <p:cNvPicPr>
            <a:picLocks noChangeAspect="1"/>
          </p:cNvPicPr>
          <p:nvPr/>
        </p:nvPicPr>
        <p:blipFill>
          <a:blip r:embed="rId7"/>
          <a:srcRect l="15810" r="16051" b="31551"/>
          <a:stretch/>
        </p:blipFill>
        <p:spPr bwMode="auto">
          <a:xfrm>
            <a:off x="4715826" y="2435266"/>
            <a:ext cx="1883553" cy="1064349"/>
          </a:xfrm>
          <a:prstGeom prst="rect">
            <a:avLst/>
          </a:prstGeom>
        </p:spPr>
      </p:pic>
      <p:pic>
        <p:nvPicPr>
          <p:cNvPr id="18" name="Grafik 32"/>
          <p:cNvPicPr>
            <a:picLocks noChangeAspect="1"/>
          </p:cNvPicPr>
          <p:nvPr/>
        </p:nvPicPr>
        <p:blipFill>
          <a:blip r:embed="rId8"/>
          <a:srcRect t="10188"/>
          <a:stretch/>
        </p:blipFill>
        <p:spPr bwMode="auto">
          <a:xfrm>
            <a:off x="3176369" y="5065133"/>
            <a:ext cx="1767503" cy="1058279"/>
          </a:xfrm>
          <a:prstGeom prst="rect">
            <a:avLst/>
          </a:prstGeom>
        </p:spPr>
      </p:pic>
      <p:pic>
        <p:nvPicPr>
          <p:cNvPr id="19" name="Grafik 3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151444" y="5063599"/>
            <a:ext cx="1880659" cy="1059813"/>
          </a:xfrm>
          <a:prstGeom prst="rect">
            <a:avLst/>
          </a:prstGeom>
        </p:spPr>
      </p:pic>
      <p:pic>
        <p:nvPicPr>
          <p:cNvPr id="20" name="Picture 2" descr="Startseite - bbs|me"/>
          <p:cNvPicPr>
            <a:picLocks noChangeAspect="1" noChangeArrowheads="1"/>
          </p:cNvPicPr>
          <p:nvPr/>
        </p:nvPicPr>
        <p:blipFill>
          <a:blip r:embed="rId10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5591944" y="3645024"/>
            <a:ext cx="1644786" cy="123358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rot="5400000">
            <a:off x="4368538" y="3799224"/>
            <a:ext cx="1233588" cy="925191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>
            <a:off x="1535839" y="5049548"/>
            <a:ext cx="1420041" cy="1065031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>
            <a:off x="6685110" y="2439556"/>
            <a:ext cx="1239496" cy="105452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98B2E80-3131-4D44-AF5A-90D5526342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430" y="3634283"/>
            <a:ext cx="1676408" cy="12573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4"/>
          <p:cNvSpPr/>
          <p:nvPr/>
        </p:nvSpPr>
        <p:spPr bwMode="auto">
          <a:xfrm flipH="1" flipV="1">
            <a:off x="4726141" y="1916215"/>
            <a:ext cx="4418115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solidFill>
              <a:srgbClr val="DF2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reihandform: Form 17"/>
          <p:cNvSpPr/>
          <p:nvPr/>
        </p:nvSpPr>
        <p:spPr bwMode="auto">
          <a:xfrm flipH="1" flipV="1">
            <a:off x="4864686" y="1911927"/>
            <a:ext cx="4418116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solidFill>
              <a:srgbClr val="1F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23</a:t>
            </a:fld>
            <a:endParaRPr lang="de-DE"/>
          </a:p>
        </p:txBody>
      </p:sp>
      <p:cxnSp>
        <p:nvCxnSpPr>
          <p:cNvPr id="7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/>
          <p:nvPr/>
        </p:nvSpPr>
        <p:spPr bwMode="auto">
          <a:xfrm>
            <a:off x="101284" y="-16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 Box 3"/>
          <p:cNvSpPr/>
          <p:nvPr/>
        </p:nvSpPr>
        <p:spPr bwMode="auto">
          <a:xfrm>
            <a:off x="1027419" y="2492367"/>
            <a:ext cx="4039881" cy="10464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Calibri"/>
              </a:rPr>
              <a:t>Wenn Sie den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rgbClr val="DF2485"/>
                </a:solidFill>
                <a:latin typeface="Calibri"/>
              </a:rPr>
              <a:t>„Erweiterten Sekundarabschluss I“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Calibri"/>
              </a:rPr>
              <a:t>erworben haben,</a:t>
            </a:r>
            <a:endParaRPr lang="de-DE">
              <a:latin typeface="Calibri"/>
              <a:cs typeface="Times New Roman"/>
            </a:endParaRPr>
          </a:p>
        </p:txBody>
      </p:sp>
      <p:sp>
        <p:nvSpPr>
          <p:cNvPr id="11" name="Text Box 3"/>
          <p:cNvSpPr/>
          <p:nvPr/>
        </p:nvSpPr>
        <p:spPr bwMode="auto">
          <a:xfrm>
            <a:off x="1027419" y="3721942"/>
            <a:ext cx="372555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Calibri"/>
              </a:rPr>
              <a:t>oder</a:t>
            </a:r>
            <a:endParaRPr/>
          </a:p>
        </p:txBody>
      </p:sp>
      <p:sp>
        <p:nvSpPr>
          <p:cNvPr id="12" name="Text Box 3"/>
          <p:cNvSpPr/>
          <p:nvPr/>
        </p:nvSpPr>
        <p:spPr bwMode="auto">
          <a:xfrm>
            <a:off x="1031131" y="4257566"/>
            <a:ext cx="4741019" cy="147732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latin typeface="Calibri"/>
              </a:rPr>
              <a:t>wenn Sie </a:t>
            </a:r>
            <a:r>
              <a:rPr lang="de-DE" sz="2000">
                <a:solidFill>
                  <a:srgbClr val="000000"/>
                </a:solidFill>
                <a:latin typeface="Calibri"/>
              </a:rPr>
              <a:t>von der </a:t>
            </a:r>
            <a:br>
              <a:rPr lang="de-DE" sz="2000">
                <a:latin typeface="Calibri"/>
              </a:rPr>
            </a:br>
            <a:r>
              <a:rPr lang="de-DE" sz="2000" b="1">
                <a:solidFill>
                  <a:srgbClr val="DF2485"/>
                </a:solidFill>
                <a:latin typeface="Calibri"/>
              </a:rPr>
              <a:t>Klasse 10 eines Gymnasiums oder einer</a:t>
            </a:r>
            <a:br>
              <a:rPr lang="de-DE" sz="2000" b="1">
                <a:solidFill>
                  <a:srgbClr val="DF2485"/>
                </a:solidFill>
                <a:latin typeface="Calibri"/>
              </a:rPr>
            </a:br>
            <a:r>
              <a:rPr lang="de-DE" sz="2000" b="1">
                <a:solidFill>
                  <a:srgbClr val="DF2485"/>
                </a:solidFill>
                <a:latin typeface="Calibri"/>
              </a:rPr>
              <a:t>Gesamtschule mit Gymnasialzweig </a:t>
            </a:r>
            <a:br>
              <a:rPr lang="de-DE" sz="2000" b="1">
                <a:solidFill>
                  <a:srgbClr val="DF2485"/>
                </a:solidFill>
                <a:latin typeface="Calibri"/>
              </a:rPr>
            </a:br>
            <a:r>
              <a:rPr lang="de-DE" sz="2000" b="1">
                <a:solidFill>
                  <a:srgbClr val="DF2485"/>
                </a:solidFill>
                <a:latin typeface="Calibri"/>
              </a:rPr>
              <a:t>erfolgreich in die Einführungsphase</a:t>
            </a:r>
            <a:br>
              <a:rPr lang="de-DE" sz="2000" b="1">
                <a:latin typeface="Calibri"/>
              </a:rPr>
            </a:br>
            <a:r>
              <a:rPr lang="de-DE" sz="2000">
                <a:latin typeface="Calibri"/>
              </a:rPr>
              <a:t>versetzt wurden.</a:t>
            </a:r>
            <a:endParaRPr lang="de-DE">
              <a:latin typeface="Calibri"/>
              <a:cs typeface="Times New Roman"/>
            </a:endParaRPr>
          </a:p>
        </p:txBody>
      </p:sp>
      <p:sp>
        <p:nvSpPr>
          <p:cNvPr id="13" name="Text Box 3"/>
          <p:cNvSpPr/>
          <p:nvPr/>
        </p:nvSpPr>
        <p:spPr bwMode="auto">
          <a:xfrm>
            <a:off x="6068661" y="2723654"/>
            <a:ext cx="289847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bg1"/>
                </a:solidFill>
                <a:latin typeface="Calibri"/>
              </a:rPr>
              <a:t> </a:t>
            </a:r>
            <a:endParaRPr/>
          </a:p>
        </p:txBody>
      </p:sp>
      <p:sp>
        <p:nvSpPr>
          <p:cNvPr id="14" name="Text Box 3"/>
          <p:cNvSpPr/>
          <p:nvPr/>
        </p:nvSpPr>
        <p:spPr bwMode="auto">
          <a:xfrm>
            <a:off x="5603965" y="2151613"/>
            <a:ext cx="3678835" cy="369331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Calibri Light"/>
              </a:rPr>
              <a:t>Die Noten in Mathematik, Deutsch, Englisch und den Naturwissenschaften</a:t>
            </a:r>
            <a:endParaRPr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 Ligh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 Ligh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 Ligh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Calibri Light"/>
              </a:rPr>
              <a:t>	Das Arbeits- und 	Sozialverhalten </a:t>
            </a:r>
            <a:endParaRPr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 Ligh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 Ligh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2000" b="1" dirty="0">
              <a:solidFill>
                <a:schemeClr val="bg1"/>
              </a:solidFill>
              <a:latin typeface="Calibri Light"/>
            </a:endParaRP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dirty="0">
                <a:solidFill>
                  <a:schemeClr val="bg1"/>
                </a:solidFill>
                <a:latin typeface="Calibri Light"/>
              </a:rPr>
              <a:t>		Fehltage, insbesondere 		unentschuldigte</a:t>
            </a:r>
            <a:endParaRPr dirty="0">
              <a:latin typeface="Calibri Light"/>
            </a:endParaRPr>
          </a:p>
        </p:txBody>
      </p:sp>
      <p:sp>
        <p:nvSpPr>
          <p:cNvPr id="16" name="Titel 1"/>
          <p:cNvSpPr/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Aufnahmevoraussetzungen </a:t>
            </a:r>
            <a:endParaRPr/>
          </a:p>
        </p:txBody>
      </p:sp>
      <p:pic>
        <p:nvPicPr>
          <p:cNvPr id="17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4"/>
          <p:cNvSpPr/>
          <p:nvPr/>
        </p:nvSpPr>
        <p:spPr bwMode="auto">
          <a:xfrm flipH="1" flipV="1">
            <a:off x="4735661" y="1916215"/>
            <a:ext cx="4418115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solidFill>
              <a:srgbClr val="DF24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reihandform: Form 17"/>
          <p:cNvSpPr/>
          <p:nvPr/>
        </p:nvSpPr>
        <p:spPr bwMode="auto">
          <a:xfrm flipH="1" flipV="1">
            <a:off x="4874206" y="1911927"/>
            <a:ext cx="4418116" cy="4264318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solidFill>
              <a:srgbClr val="1FAF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24</a:t>
            </a:fld>
            <a:endParaRPr lang="de-DE"/>
          </a:p>
        </p:txBody>
      </p:sp>
      <p:cxnSp>
        <p:nvCxnSpPr>
          <p:cNvPr id="7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3"/>
          <p:cNvSpPr/>
          <p:nvPr/>
        </p:nvSpPr>
        <p:spPr bwMode="auto">
          <a:xfrm>
            <a:off x="606282" y="2160602"/>
            <a:ext cx="5367797" cy="439857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69875">
              <a:lnSpc>
                <a:spcPct val="150000"/>
              </a:lnSpc>
              <a:tabLst>
                <a:tab pos="444500" algn="l"/>
              </a:tabLst>
              <a:defRPr/>
            </a:pPr>
            <a:r>
              <a:rPr lang="de-DE" sz="1800" dirty="0">
                <a:latin typeface="Calibri"/>
                <a:cs typeface="Times New Roman"/>
              </a:rPr>
              <a:t>Über die abgebenden Schulen</a:t>
            </a:r>
            <a:endParaRPr lang="de-DE" sz="2000" dirty="0"/>
          </a:p>
          <a:p>
            <a:pPr marL="444500" indent="-444500">
              <a:lnSpc>
                <a:spcPct val="150000"/>
              </a:lnSpc>
              <a:buFont typeface="Arial"/>
              <a:buChar char="•"/>
              <a:tabLst>
                <a:tab pos="444500" algn="l"/>
              </a:tabLst>
              <a:defRPr/>
            </a:pPr>
            <a:r>
              <a:rPr lang="de-DE" sz="400" dirty="0">
                <a:latin typeface="Calibri"/>
                <a:cs typeface="Times New Roman"/>
              </a:rPr>
              <a:t> </a:t>
            </a:r>
            <a:endParaRPr sz="2000" dirty="0"/>
          </a:p>
          <a:p>
            <a:pPr marL="269875">
              <a:lnSpc>
                <a:spcPct val="150000"/>
              </a:lnSpc>
              <a:tabLst>
                <a:tab pos="444500" algn="l"/>
              </a:tabLst>
              <a:defRPr/>
            </a:pPr>
            <a:r>
              <a:rPr lang="de-DE" sz="1800" b="1" dirty="0">
                <a:latin typeface="Calibri"/>
                <a:cs typeface="Times New Roman"/>
              </a:rPr>
              <a:t>Anmeldung</a:t>
            </a:r>
            <a:r>
              <a:rPr lang="de-DE" sz="1800" dirty="0">
                <a:latin typeface="Calibri"/>
                <a:cs typeface="Times New Roman"/>
              </a:rPr>
              <a:t> digital</a:t>
            </a:r>
            <a:endParaRPr dirty="0"/>
          </a:p>
          <a:p>
            <a:pPr marL="269875">
              <a:lnSpc>
                <a:spcPct val="150000"/>
              </a:lnSpc>
              <a:tabLst>
                <a:tab pos="444500" algn="l"/>
              </a:tabLst>
              <a:defRPr/>
            </a:pPr>
            <a:r>
              <a:rPr lang="de-DE" sz="1800" dirty="0">
                <a:latin typeface="Calibri"/>
                <a:cs typeface="Times New Roman"/>
              </a:rPr>
              <a:t>über: </a:t>
            </a:r>
            <a:r>
              <a:rPr lang="de-DE" sz="1800" u="sng" dirty="0">
                <a:solidFill>
                  <a:srgbClr val="1FAFE6"/>
                </a:solidFill>
                <a:latin typeface="Calibri"/>
                <a:cs typeface="Times New Roman"/>
                <a:hlinkClick r:id="rId3" tooltip="http://www.bbs-me.de"/>
              </a:rPr>
              <a:t>www.bbs-me.de</a:t>
            </a:r>
            <a:r>
              <a:rPr lang="de-DE" sz="1800" dirty="0">
                <a:solidFill>
                  <a:srgbClr val="1FAFE6"/>
                </a:solidFill>
                <a:latin typeface="Calibri"/>
                <a:cs typeface="Times New Roman"/>
              </a:rPr>
              <a:t>  </a:t>
            </a:r>
            <a:r>
              <a:rPr lang="de-DE" sz="1800" dirty="0">
                <a:latin typeface="Calibri"/>
                <a:cs typeface="Times New Roman"/>
              </a:rPr>
              <a:t>bzw. </a:t>
            </a:r>
            <a:br>
              <a:rPr lang="de-DE" sz="1800" dirty="0">
                <a:latin typeface="Calibri"/>
                <a:cs typeface="Times New Roman"/>
              </a:rPr>
            </a:br>
            <a:r>
              <a:rPr lang="de-DE" sz="1800" u="sng" dirty="0">
                <a:solidFill>
                  <a:srgbClr val="1FAFE6"/>
                </a:solidFill>
                <a:latin typeface="Calibri"/>
                <a:cs typeface="Times New Roman"/>
                <a:hlinkClick r:id="rId4" tooltip="https://bbsme.anmeldung.schule/"/>
              </a:rPr>
              <a:t>https://anmeldung.bbs-me.org/</a:t>
            </a:r>
            <a:r>
              <a:rPr lang="de-DE" sz="1800" dirty="0">
                <a:solidFill>
                  <a:srgbClr val="1FAFE6"/>
                </a:solidFill>
                <a:latin typeface="Calibri"/>
                <a:cs typeface="Times New Roman"/>
              </a:rPr>
              <a:t> </a:t>
            </a:r>
            <a:endParaRPr dirty="0"/>
          </a:p>
          <a:p>
            <a:pPr marL="269875">
              <a:lnSpc>
                <a:spcPct val="150000"/>
              </a:lnSpc>
              <a:tabLst>
                <a:tab pos="444500" algn="l"/>
              </a:tabLst>
              <a:defRPr/>
            </a:pPr>
            <a:r>
              <a:rPr lang="de-DE" sz="1800" b="1" dirty="0">
                <a:latin typeface="Calibri"/>
                <a:cs typeface="Times New Roman"/>
              </a:rPr>
              <a:t>Anmeldetage</a:t>
            </a:r>
            <a:r>
              <a:rPr lang="de-DE" sz="1800" dirty="0">
                <a:latin typeface="Calibri"/>
                <a:cs typeface="Times New Roman"/>
              </a:rPr>
              <a:t> </a:t>
            </a:r>
            <a:endParaRPr dirty="0"/>
          </a:p>
          <a:p>
            <a:pPr marL="450850" lvl="1" indent="0">
              <a:lnSpc>
                <a:spcPct val="150000"/>
              </a:lnSpc>
              <a:defRPr/>
            </a:pPr>
            <a:r>
              <a:rPr lang="de-DE" sz="2000" dirty="0">
                <a:latin typeface="Calibri"/>
                <a:cs typeface="Times New Roman"/>
              </a:rPr>
              <a:t>Montag, 10.02.2025, 08:30 - 15:00 Uhr</a:t>
            </a:r>
            <a:endParaRPr dirty="0"/>
          </a:p>
          <a:p>
            <a:pPr marL="450850" lvl="1" indent="0">
              <a:lnSpc>
                <a:spcPct val="150000"/>
              </a:lnSpc>
              <a:defRPr/>
            </a:pPr>
            <a:r>
              <a:rPr lang="de-DE" sz="2000" dirty="0">
                <a:latin typeface="Calibri"/>
                <a:cs typeface="Times New Roman"/>
              </a:rPr>
              <a:t>Dienstag, 11.02.2025, 08:30 - 15:00 Uhr</a:t>
            </a:r>
            <a:endParaRPr dirty="0"/>
          </a:p>
          <a:p>
            <a:pPr marL="450850" lvl="1" indent="0">
              <a:lnSpc>
                <a:spcPct val="150000"/>
              </a:lnSpc>
              <a:defRPr/>
            </a:pPr>
            <a:r>
              <a:rPr lang="de-DE" sz="2000" dirty="0">
                <a:latin typeface="Calibri"/>
                <a:cs typeface="Times New Roman"/>
              </a:rPr>
              <a:t>Mittwoch, 12.02.2025, 08:30 - 13:00 Uhr</a:t>
            </a:r>
            <a:endParaRPr dirty="0"/>
          </a:p>
          <a:p>
            <a:pPr marL="450850" lvl="1" indent="0">
              <a:lnSpc>
                <a:spcPct val="150000"/>
              </a:lnSpc>
              <a:defRPr/>
            </a:pPr>
            <a:r>
              <a:rPr lang="de-DE" sz="2000" dirty="0">
                <a:latin typeface="Calibri"/>
                <a:cs typeface="Times New Roman"/>
              </a:rPr>
              <a:t>Dienstag, 18.02.2025, 08:30 - 13:00 Uhr</a:t>
            </a:r>
            <a:endParaRPr dirty="0"/>
          </a:p>
          <a:p>
            <a:pPr marL="1085850" lvl="1" indent="-342900">
              <a:lnSpc>
                <a:spcPct val="150000"/>
              </a:lnSpc>
              <a:buFont typeface="Arial"/>
              <a:buChar char="•"/>
              <a:defRPr/>
            </a:pPr>
            <a:endParaRPr sz="1400" dirty="0">
              <a:latin typeface="Calibri"/>
              <a:cs typeface="Times New Roman"/>
            </a:endParaRPr>
          </a:p>
        </p:txBody>
      </p:sp>
      <p:sp>
        <p:nvSpPr>
          <p:cNvPr id="10" name="Text Box 3"/>
          <p:cNvSpPr/>
          <p:nvPr/>
        </p:nvSpPr>
        <p:spPr bwMode="auto">
          <a:xfrm>
            <a:off x="6355160" y="4834804"/>
            <a:ext cx="5597232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endParaRPr lang="de-DE" sz="2000" u="sng">
              <a:solidFill>
                <a:schemeClr val="bg1"/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 u="sng">
                <a:solidFill>
                  <a:schemeClr val="bg1"/>
                </a:solidFill>
                <a:latin typeface="Calibri"/>
              </a:rPr>
              <a:t>Lebenslauf</a:t>
            </a:r>
            <a:r>
              <a:rPr lang="de-DE" sz="2000">
                <a:solidFill>
                  <a:schemeClr val="bg1"/>
                </a:solidFill>
                <a:latin typeface="Calibri"/>
              </a:rPr>
              <a:t>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Calibri"/>
              </a:rPr>
              <a:t>     (tabellarisch, lückenlos,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Calibri"/>
              </a:rPr>
              <a:t>       unterschrieben) </a:t>
            </a:r>
            <a:endParaRPr/>
          </a:p>
        </p:txBody>
      </p:sp>
      <p:sp>
        <p:nvSpPr>
          <p:cNvPr id="11" name="Text Box 3"/>
          <p:cNvSpPr/>
          <p:nvPr/>
        </p:nvSpPr>
        <p:spPr bwMode="auto">
          <a:xfrm>
            <a:off x="5172902" y="2169190"/>
            <a:ext cx="289847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>
                <a:solidFill>
                  <a:schemeClr val="bg1"/>
                </a:solidFill>
                <a:latin typeface="Calibri"/>
              </a:rPr>
              <a:t>Nötige Unterlagen u. a.:</a:t>
            </a:r>
            <a:endParaRPr/>
          </a:p>
        </p:txBody>
      </p:sp>
      <p:sp>
        <p:nvSpPr>
          <p:cNvPr id="12" name="Text Box 3"/>
          <p:cNvSpPr/>
          <p:nvPr/>
        </p:nvSpPr>
        <p:spPr bwMode="auto">
          <a:xfrm>
            <a:off x="5810702" y="3988031"/>
            <a:ext cx="4674169" cy="104644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 u="sng">
                <a:solidFill>
                  <a:schemeClr val="bg1"/>
                </a:solidFill>
                <a:latin typeface="Calibri"/>
              </a:rPr>
              <a:t>Jahreszeugnisse</a:t>
            </a:r>
            <a:r>
              <a:rPr lang="de-DE" sz="2000">
                <a:solidFill>
                  <a:schemeClr val="bg1"/>
                </a:solidFill>
                <a:latin typeface="Calibri"/>
              </a:rPr>
              <a:t> ab Klasse 5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Calibri"/>
              </a:rPr>
              <a:t>      und das letzte </a:t>
            </a:r>
            <a:endParaRPr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>
                <a:solidFill>
                  <a:schemeClr val="bg1"/>
                </a:solidFill>
                <a:latin typeface="Calibri"/>
              </a:rPr>
              <a:t>        Halbjahreszeugnis</a:t>
            </a:r>
            <a:endParaRPr lang="de-DE" sz="2000">
              <a:solidFill>
                <a:schemeClr val="bg1"/>
              </a:solidFill>
              <a:latin typeface="Calibri"/>
              <a:cs typeface="Arial"/>
            </a:endParaRPr>
          </a:p>
        </p:txBody>
      </p:sp>
      <p:sp>
        <p:nvSpPr>
          <p:cNvPr id="13" name="Titel 1"/>
          <p:cNvSpPr/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Anmeldung</a:t>
            </a:r>
            <a:endParaRPr/>
          </a:p>
        </p:txBody>
      </p:sp>
      <p:pic>
        <p:nvPicPr>
          <p:cNvPr id="14" name="Picture 2" descr="Startseite - bbs|m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5" name="Text Box 3"/>
          <p:cNvSpPr/>
          <p:nvPr/>
        </p:nvSpPr>
        <p:spPr bwMode="auto">
          <a:xfrm>
            <a:off x="5466773" y="2743484"/>
            <a:ext cx="559723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endParaRPr lang="de-DE" sz="2000" u="sng" dirty="0">
              <a:solidFill>
                <a:schemeClr val="bg1"/>
              </a:solidFill>
              <a:latin typeface="Calibri"/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Wingdings"/>
              <a:buChar char="§"/>
              <a:defRPr/>
            </a:pPr>
            <a:r>
              <a:rPr lang="de-DE" sz="2000" u="sng" dirty="0">
                <a:solidFill>
                  <a:schemeClr val="bg1"/>
                </a:solidFill>
                <a:latin typeface="Calibri"/>
              </a:rPr>
              <a:t>Anmeldebogen </a:t>
            </a:r>
            <a:r>
              <a:rPr lang="de-DE" sz="2000" dirty="0">
                <a:solidFill>
                  <a:schemeClr val="bg1"/>
                </a:solidFill>
                <a:latin typeface="Calibri"/>
              </a:rPr>
              <a:t>für </a:t>
            </a:r>
            <a:r>
              <a:rPr lang="de-DE" sz="2000" dirty="0" err="1">
                <a:solidFill>
                  <a:schemeClr val="bg1"/>
                </a:solidFill>
                <a:latin typeface="Calibri"/>
              </a:rPr>
              <a:t>BBSn</a:t>
            </a:r>
            <a:r>
              <a:rPr lang="de-DE" sz="2000" dirty="0">
                <a:solidFill>
                  <a:schemeClr val="bg1"/>
                </a:solidFill>
                <a:latin typeface="Calibri"/>
              </a:rPr>
              <a:t> </a:t>
            </a:r>
            <a:br>
              <a:rPr lang="de-DE" sz="2000" dirty="0">
                <a:solidFill>
                  <a:schemeClr val="bg1"/>
                </a:solidFill>
                <a:latin typeface="Calibri"/>
              </a:rPr>
            </a:br>
            <a:r>
              <a:rPr lang="de-DE" sz="2000" dirty="0">
                <a:solidFill>
                  <a:schemeClr val="bg1"/>
                </a:solidFill>
                <a:latin typeface="Calibri"/>
              </a:rPr>
              <a:t> der Region Hannover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0461515" y="4953039"/>
            <a:ext cx="1537514" cy="1490697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Rechteck 17"/>
          <p:cNvSpPr/>
          <p:nvPr/>
        </p:nvSpPr>
        <p:spPr bwMode="auto">
          <a:xfrm>
            <a:off x="10345715" y="4853582"/>
            <a:ext cx="1537514" cy="1490697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456991" y="4941342"/>
            <a:ext cx="1426239" cy="142623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25</a:t>
            </a:fld>
            <a:endParaRPr lang="de-DE"/>
          </a:p>
        </p:txBody>
      </p:sp>
      <p:sp>
        <p:nvSpPr>
          <p:cNvPr id="5" name="Text Box 3"/>
          <p:cNvSpPr/>
          <p:nvPr/>
        </p:nvSpPr>
        <p:spPr bwMode="auto">
          <a:xfrm>
            <a:off x="4828936" y="2204044"/>
            <a:ext cx="5291219" cy="317830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dirty="0">
                <a:latin typeface="Calibri"/>
                <a:cs typeface="Times New Roman"/>
              </a:rPr>
              <a:t>Oder schreiben Sie eine E-Mail an: </a:t>
            </a:r>
            <a:endParaRPr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de-DE" sz="2000" u="sng" dirty="0">
              <a:solidFill>
                <a:srgbClr val="1FAFE6"/>
              </a:solidFill>
              <a:latin typeface="Calibri"/>
              <a:cs typeface="Times New Roman"/>
              <a:hlinkClick r:id="rId3" tooltip="mailto:langemann@bbs-me.de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Calibri"/>
                <a:cs typeface="Times New Roman"/>
                <a:hlinkClick r:id="rId3" tooltip="mailto:langemann@bbs-me.de"/>
              </a:rPr>
              <a:t>langemann@bbs-me.de</a:t>
            </a:r>
            <a:endParaRPr sz="2000" u="sng" dirty="0">
              <a:solidFill>
                <a:srgbClr val="1FAFE6"/>
              </a:solidFill>
              <a:latin typeface="Calibri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Calibri"/>
                <a:cs typeface="Times New Roman"/>
                <a:hlinkClick r:id="rId4" tooltip="mailto:h.meyer@bbs-me.de"/>
              </a:rPr>
              <a:t>h.meyer@bbs-me.de</a:t>
            </a:r>
            <a:r>
              <a:rPr lang="de-DE" sz="2000" dirty="0">
                <a:solidFill>
                  <a:srgbClr val="1FAFE6"/>
                </a:solidFill>
                <a:latin typeface="Calibri"/>
                <a:cs typeface="Times New Roman"/>
              </a:rPr>
              <a:t>, </a:t>
            </a:r>
            <a:endParaRPr dirty="0">
              <a:solidFill>
                <a:srgbClr val="1FAFE6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u="sng" dirty="0">
                <a:solidFill>
                  <a:srgbClr val="1FAFE6"/>
                </a:solidFill>
                <a:latin typeface="Calibri"/>
                <a:cs typeface="Times New Roman"/>
                <a:hlinkClick r:id="rId5" tooltip="mailto:kersting@bbs-me.de"/>
              </a:rPr>
              <a:t>kersting@bbs-me.de</a:t>
            </a:r>
            <a:r>
              <a:rPr lang="de-DE" sz="2000" dirty="0">
                <a:solidFill>
                  <a:srgbClr val="1FAFE6"/>
                </a:solidFill>
                <a:latin typeface="Calibri"/>
                <a:cs typeface="Times New Roman"/>
              </a:rPr>
              <a:t>,  </a:t>
            </a:r>
            <a:endParaRPr dirty="0"/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endParaRPr lang="de-DE" sz="2000" dirty="0">
              <a:latin typeface="Calibri"/>
              <a:cs typeface="Times New Roman"/>
            </a:endParaRP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de-DE" sz="2000" dirty="0">
                <a:latin typeface="Calibri"/>
                <a:cs typeface="Times New Roman"/>
              </a:rPr>
              <a:t>Rufen Sie uns werktags ab 08:30 Uhr an: </a:t>
            </a:r>
          </a:p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+49 511 </a:t>
            </a:r>
            <a:r>
              <a:rPr lang="en-US" sz="1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26099-230</a:t>
            </a:r>
            <a:endParaRPr dirty="0"/>
          </a:p>
        </p:txBody>
      </p:sp>
      <p:pic>
        <p:nvPicPr>
          <p:cNvPr id="6" name="Grafik 2" descr="Kundenbewertung Silhouett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097416" y="2151918"/>
            <a:ext cx="3311200" cy="3311200"/>
          </a:xfrm>
          <a:prstGeom prst="rect">
            <a:avLst/>
          </a:prstGeom>
        </p:spPr>
      </p:pic>
      <p:cxnSp>
        <p:nvCxnSpPr>
          <p:cNvPr id="7" name="Gerader Verbinder 6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r Verbinder 8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/>
          <p:nvPr/>
        </p:nvSpPr>
        <p:spPr bwMode="auto">
          <a:xfrm>
            <a:off x="752611" y="209180"/>
            <a:ext cx="7593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/>
              <a:t>Kontakt</a:t>
            </a:r>
            <a:endParaRPr/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DE2405-C185-4A47-A9A8-9EB99159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0D583-0AC8-437A-97AC-0F7A4435A610}" type="slidenum">
              <a:rPr lang="de-DE" smtClean="0"/>
              <a:t>26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F0F575A-E7BF-4A15-9E8A-4E91C9637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8755" y="0"/>
            <a:ext cx="9694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55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6"/>
          <p:cNvPicPr>
            <a:picLocks noChangeAspect="1"/>
          </p:cNvPicPr>
          <p:nvPr/>
        </p:nvPicPr>
        <p:blipFill>
          <a:blip r:embed="rId3"/>
          <a:srcRect t="15555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27</a:t>
            </a:fld>
            <a:endParaRPr lang="de-DE"/>
          </a:p>
        </p:txBody>
      </p:sp>
      <p:grpSp>
        <p:nvGrpSpPr>
          <p:cNvPr id="7" name="Gruppieren 1"/>
          <p:cNvGrpSpPr/>
          <p:nvPr/>
        </p:nvGrpSpPr>
        <p:grpSpPr bwMode="auto">
          <a:xfrm>
            <a:off x="0" y="4871630"/>
            <a:ext cx="12192001" cy="1667282"/>
            <a:chOff x="818748" y="4833879"/>
            <a:chExt cx="12192001" cy="1667282"/>
          </a:xfrm>
        </p:grpSpPr>
        <p:sp>
          <p:nvSpPr>
            <p:cNvPr id="8" name="Rechteck 2"/>
            <p:cNvSpPr/>
            <p:nvPr/>
          </p:nvSpPr>
          <p:spPr bwMode="auto">
            <a:xfrm>
              <a:off x="818748" y="4833879"/>
              <a:ext cx="12192000" cy="103868"/>
            </a:xfrm>
            <a:prstGeom prst="rect">
              <a:avLst/>
            </a:prstGeom>
            <a:solidFill>
              <a:srgbClr val="DF24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hteck 1"/>
            <p:cNvSpPr/>
            <p:nvPr/>
          </p:nvSpPr>
          <p:spPr bwMode="auto">
            <a:xfrm>
              <a:off x="818748" y="5183989"/>
              <a:ext cx="12192000" cy="1117827"/>
            </a:xfrm>
            <a:prstGeom prst="rect">
              <a:avLst/>
            </a:prstGeom>
            <a:solidFill>
              <a:srgbClr val="1FAFE6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Titel 1"/>
            <p:cNvSpPr/>
            <p:nvPr/>
          </p:nvSpPr>
          <p:spPr bwMode="auto">
            <a:xfrm>
              <a:off x="3161739" y="5362471"/>
              <a:ext cx="7506018" cy="771750"/>
            </a:xfrm>
            <a:prstGeom prst="rect">
              <a:avLst/>
            </a:prstGeom>
            <a:grpFill/>
            <a:ln w="76200">
              <a:solidFill>
                <a:schemeClr val="bg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>
                <a:lnSpc>
                  <a:spcPct val="90000"/>
                </a:lnSpc>
                <a:spcBef>
                  <a:spcPts val="0"/>
                </a:spcBef>
                <a:buNone/>
                <a:defRPr sz="44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defRPr/>
              </a:pPr>
              <a:r>
                <a:rPr lang="de-DE">
                  <a:solidFill>
                    <a:schemeClr val="bg1"/>
                  </a:solidFill>
                </a:rPr>
                <a:t>Danke für Ihre Aufmerksamkeit</a:t>
              </a:r>
              <a:endParaRPr/>
            </a:p>
          </p:txBody>
        </p:sp>
        <p:sp>
          <p:nvSpPr>
            <p:cNvPr id="11" name="Rechteck 10"/>
            <p:cNvSpPr/>
            <p:nvPr/>
          </p:nvSpPr>
          <p:spPr bwMode="auto">
            <a:xfrm>
              <a:off x="818748" y="6397293"/>
              <a:ext cx="12192000" cy="103868"/>
            </a:xfrm>
            <a:prstGeom prst="rect">
              <a:avLst/>
            </a:prstGeom>
            <a:solidFill>
              <a:srgbClr val="DF24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5"/>
          <p:cNvSpPr/>
          <p:nvPr/>
        </p:nvSpPr>
        <p:spPr bwMode="auto">
          <a:xfrm>
            <a:off x="660679" y="1652036"/>
            <a:ext cx="9282188" cy="4602163"/>
          </a:xfrm>
          <a:prstGeom prst="rect">
            <a:avLst/>
          </a:pr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"/>
          <p:cNvSpPr/>
          <p:nvPr/>
        </p:nvSpPr>
        <p:spPr bwMode="auto">
          <a:xfrm>
            <a:off x="462096" y="1535006"/>
            <a:ext cx="9360219" cy="46021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28</a:t>
            </a:fld>
            <a:endParaRPr lang="de-DE"/>
          </a:p>
        </p:txBody>
      </p:sp>
      <p:graphicFrame>
        <p:nvGraphicFramePr>
          <p:cNvPr id="7" name="Group 3"/>
          <p:cNvGraphicFramePr>
            <a:graphicFrameLocks/>
          </p:cNvGraphicFramePr>
          <p:nvPr/>
        </p:nvGraphicFramePr>
        <p:xfrm>
          <a:off x="473977" y="1535006"/>
          <a:ext cx="9348339" cy="518160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050"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Lernbereiche</a:t>
                      </a:r>
                      <a:endParaRPr dirty="0"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Einführungsphase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11. Jahrgang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Qualifikationsphase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12. Jahrgang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Qualifikationsphase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Calibri"/>
                        </a:rPr>
                        <a:t>13. Jahrgang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28575" algn="ctr">
                      <a:solidFill>
                        <a:schemeClr val="tx1"/>
                      </a:solidFill>
                    </a:lnT>
                    <a:lnB w="28575" algn="ctr">
                      <a:solidFill>
                        <a:schemeClr val="tx1"/>
                      </a:solidFill>
                    </a:lnB>
                    <a:solidFill>
                      <a:srgbClr val="DF24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Group 15"/>
          <p:cNvGraphicFramePr>
            <a:graphicFrameLocks/>
          </p:cNvGraphicFramePr>
          <p:nvPr/>
        </p:nvGraphicFramePr>
        <p:xfrm>
          <a:off x="473977" y="2036656"/>
          <a:ext cx="9348338" cy="1176338"/>
        </p:xfrm>
        <a:graphic>
          <a:graphicData uri="http://schemas.openxmlformats.org/drawingml/2006/table">
            <a:tbl>
              <a:tblPr/>
              <a:tblGrid>
                <a:gridCol w="2580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7633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Calibri"/>
                        </a:rPr>
                        <a:t>Kernfächer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Deutsch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Englisch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Mathematik</a:t>
                      </a:r>
                      <a:endParaRPr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Ggf. Spanisch</a:t>
                      </a:r>
                      <a:endParaRPr dirty="0"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3/5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3/5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3/5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3/5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3/5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3/5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4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Group 30"/>
          <p:cNvGraphicFramePr>
            <a:graphicFrameLocks noGrp="1"/>
          </p:cNvGraphicFramePr>
          <p:nvPr/>
        </p:nvGraphicFramePr>
        <p:xfrm>
          <a:off x="473977" y="3219344"/>
          <a:ext cx="9348339" cy="1163638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63638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Calibri"/>
                        </a:rPr>
                        <a:t>Ergänzungsfächer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Geschichte/Politik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Religion/Werte u. Normen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Physik oder Chemie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Sport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-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2(3)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-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2(3)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Calibri"/>
                        </a:rPr>
                        <a:t>2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Group 45"/>
          <p:cNvGraphicFramePr>
            <a:graphicFrameLocks noGrp="1"/>
          </p:cNvGraphicFramePr>
          <p:nvPr/>
        </p:nvGraphicFramePr>
        <p:xfrm>
          <a:off x="488619" y="4402031"/>
          <a:ext cx="9333697" cy="1439863"/>
        </p:xfrm>
        <a:graphic>
          <a:graphicData uri="http://schemas.openxmlformats.org/drawingml/2006/table">
            <a:tbl>
              <a:tblPr/>
              <a:tblGrid>
                <a:gridCol w="2574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2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3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39863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rgbClr val="1FAFE6"/>
                          </a:solidFill>
                          <a:latin typeface="Calibri"/>
                        </a:rPr>
                        <a:t>Profilfächer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Technik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Betriebs- und Volkswirtschaft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Berufliche Informatik</a:t>
                      </a:r>
                      <a:endParaRPr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Praxis</a:t>
                      </a:r>
                      <a:endParaRPr lang="de-DE" sz="1400" b="1" i="0" u="none" strike="noStrike" cap="none">
                        <a:ln>
                          <a:noFill/>
                        </a:ln>
                        <a:solidFill>
                          <a:srgbClr val="C7459C"/>
                        </a:solidFill>
                        <a:latin typeface="Calibri"/>
                      </a:endParaRPr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4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3</a:t>
                      </a:r>
                      <a:endParaRPr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2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 dirty="0">
                        <a:ln>
                          <a:noFill/>
                        </a:ln>
                        <a:solidFill>
                          <a:srgbClr val="CC0000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4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3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3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2</a:t>
                      </a: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rgbClr val="C7459C"/>
                        </a:solidFill>
                        <a:latin typeface="Calibri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de-DE" sz="1200" b="1" i="0" u="none" strike="noStrike" cap="none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Calibri"/>
                      </a:endParaRPr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4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3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3</a:t>
                      </a:r>
                      <a:endParaRPr dirty="0"/>
                    </a:p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200" b="1" i="0" u="none" strike="noStrike" cap="none" dirty="0">
                          <a:ln>
                            <a:noFill/>
                          </a:ln>
                          <a:solidFill>
                            <a:srgbClr val="C7459C"/>
                          </a:solidFill>
                          <a:latin typeface="Calibri"/>
                        </a:rPr>
                        <a:t>2</a:t>
                      </a:r>
                      <a:endParaRPr lang="de-DE" sz="1400" b="1" i="0" u="none" strike="noStrike" cap="none" dirty="0">
                        <a:ln>
                          <a:noFill/>
                        </a:ln>
                        <a:solidFill>
                          <a:srgbClr val="C7459C"/>
                        </a:solidFill>
                        <a:latin typeface="Calibri"/>
                      </a:endParaRPr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Group 60"/>
          <p:cNvGraphicFramePr>
            <a:graphicFrameLocks noGrp="1"/>
          </p:cNvGraphicFramePr>
          <p:nvPr/>
        </p:nvGraphicFramePr>
        <p:xfrm>
          <a:off x="473977" y="5832369"/>
          <a:ext cx="9348339" cy="304800"/>
        </p:xfrm>
        <a:graphic>
          <a:graphicData uri="http://schemas.openxmlformats.org/drawingml/2006/table">
            <a:tbl>
              <a:tblPr/>
              <a:tblGrid>
                <a:gridCol w="257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67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66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6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1937"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Gesamt</a:t>
                      </a:r>
                      <a:endParaRPr/>
                    </a:p>
                  </a:txBody>
                  <a:tcPr>
                    <a:lnL w="28575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33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35(36)</a:t>
                      </a:r>
                      <a:endParaRPr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12700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de-DE" sz="1400" b="1" i="0" u="none" strike="noStrike" cap="none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Arial"/>
                        </a:rPr>
                        <a:t>35(36)</a:t>
                      </a:r>
                      <a:endParaRPr dirty="0"/>
                    </a:p>
                  </a:txBody>
                  <a:tcPr>
                    <a:lnL w="12700" algn="ctr">
                      <a:solidFill>
                        <a:schemeClr val="tx1"/>
                      </a:solidFill>
                    </a:lnL>
                    <a:lnR w="28575" algn="ctr">
                      <a:solidFill>
                        <a:schemeClr val="tx1"/>
                      </a:solidFill>
                    </a:lnR>
                    <a:lnT w="12700" algn="ctr">
                      <a:noFill/>
                    </a:lnT>
                    <a:lnB w="28575" algn="ctr">
                      <a:solidFill>
                        <a:schemeClr val="tx1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2" name="Text Box 76"/>
          <p:cNvSpPr/>
          <p:nvPr/>
        </p:nvSpPr>
        <p:spPr bwMode="auto">
          <a:xfrm>
            <a:off x="2735191" y="4625237"/>
            <a:ext cx="449559" cy="30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>
                <a:solidFill>
                  <a:srgbClr val="1FAFE6"/>
                </a:solidFill>
              </a:rPr>
              <a:t>P1</a:t>
            </a:r>
            <a:endParaRPr/>
          </a:p>
        </p:txBody>
      </p:sp>
      <p:sp>
        <p:nvSpPr>
          <p:cNvPr id="13" name="Text Box 77"/>
          <p:cNvSpPr/>
          <p:nvPr/>
        </p:nvSpPr>
        <p:spPr bwMode="auto">
          <a:xfrm>
            <a:off x="2738611" y="2407814"/>
            <a:ext cx="680557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>
                <a:solidFill>
                  <a:srgbClr val="1FAFE6"/>
                </a:solidFill>
              </a:rPr>
              <a:t>P2</a:t>
            </a:r>
            <a:br>
              <a:rPr lang="de-DE" sz="1400" b="1">
                <a:solidFill>
                  <a:srgbClr val="1FAFE6"/>
                </a:solidFill>
              </a:rPr>
            </a:br>
            <a:r>
              <a:rPr lang="de-DE" sz="1400" b="1">
                <a:solidFill>
                  <a:srgbClr val="1FAFE6"/>
                </a:solidFill>
              </a:rPr>
              <a:t>P3</a:t>
            </a:r>
            <a:endParaRPr/>
          </a:p>
        </p:txBody>
      </p:sp>
      <p:sp>
        <p:nvSpPr>
          <p:cNvPr id="14" name="AutoShape 78"/>
          <p:cNvSpPr/>
          <p:nvPr/>
        </p:nvSpPr>
        <p:spPr bwMode="auto">
          <a:xfrm>
            <a:off x="2370721" y="2360973"/>
            <a:ext cx="282258" cy="576262"/>
          </a:xfrm>
          <a:prstGeom prst="rightBrace">
            <a:avLst>
              <a:gd name="adj1" fmla="val 672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5" name="Text Box 76"/>
          <p:cNvSpPr/>
          <p:nvPr/>
        </p:nvSpPr>
        <p:spPr bwMode="auto">
          <a:xfrm>
            <a:off x="2735190" y="4783187"/>
            <a:ext cx="408689" cy="30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400" b="1">
                <a:solidFill>
                  <a:srgbClr val="1FAFE6"/>
                </a:solidFill>
              </a:rPr>
              <a:t>P4</a:t>
            </a:r>
            <a:endParaRPr/>
          </a:p>
        </p:txBody>
      </p:sp>
      <p:sp>
        <p:nvSpPr>
          <p:cNvPr id="16" name="Rechteck 13"/>
          <p:cNvSpPr/>
          <p:nvPr/>
        </p:nvSpPr>
        <p:spPr bwMode="auto">
          <a:xfrm>
            <a:off x="488619" y="4401968"/>
            <a:ext cx="2564486" cy="1430338"/>
          </a:xfrm>
          <a:prstGeom prst="rect">
            <a:avLst/>
          </a:prstGeom>
          <a:noFill/>
          <a:ln w="57150">
            <a:solidFill>
              <a:srgbClr val="1D9A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7" name="Titel 1"/>
          <p:cNvSpPr/>
          <p:nvPr/>
        </p:nvSpPr>
        <p:spPr bwMode="auto">
          <a:xfrm>
            <a:off x="2139043" y="107292"/>
            <a:ext cx="61263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Unterrichtsfächer</a:t>
            </a:r>
            <a:endParaRPr/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722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5"/>
          <p:cNvSpPr/>
          <p:nvPr/>
        </p:nvSpPr>
        <p:spPr bwMode="auto">
          <a:xfrm flipH="1" flipV="1">
            <a:off x="3983775" y="1832170"/>
            <a:ext cx="5045276" cy="4391435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3</a:t>
            </a:fld>
            <a:endParaRPr lang="de-DE"/>
          </a:p>
        </p:txBody>
      </p:sp>
      <p:sp>
        <p:nvSpPr>
          <p:cNvPr id="6" name="Freihandform: Form 4"/>
          <p:cNvSpPr/>
          <p:nvPr/>
        </p:nvSpPr>
        <p:spPr bwMode="auto">
          <a:xfrm flipH="1" flipV="1">
            <a:off x="4098724" y="1825623"/>
            <a:ext cx="5045276" cy="4397982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8" descr="Bücher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47578" y="2773953"/>
            <a:ext cx="1310094" cy="1310094"/>
          </a:xfrm>
          <a:prstGeom prst="rect">
            <a:avLst/>
          </a:prstGeom>
        </p:spPr>
      </p:pic>
      <p:sp>
        <p:nvSpPr>
          <p:cNvPr id="8" name="Rechteck 9"/>
          <p:cNvSpPr/>
          <p:nvPr/>
        </p:nvSpPr>
        <p:spPr bwMode="auto">
          <a:xfrm>
            <a:off x="-245375" y="468356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de-DE" sz="2400" b="1">
                <a:solidFill>
                  <a:srgbClr val="DF2485"/>
                </a:solidFill>
                <a:latin typeface="Calibri Light"/>
                <a:cs typeface="Arial"/>
              </a:rPr>
              <a:t>Allgemeine Hochschulreife</a:t>
            </a:r>
            <a:endParaRPr/>
          </a:p>
          <a:p>
            <a:pPr algn="ctr">
              <a:buFontTx/>
              <a:buNone/>
              <a:defRPr/>
            </a:pPr>
            <a:r>
              <a:rPr lang="de-DE" sz="2400" b="1">
                <a:solidFill>
                  <a:srgbClr val="DF2485"/>
                </a:solidFill>
                <a:latin typeface="Calibri Light"/>
                <a:cs typeface="Arial"/>
              </a:rPr>
              <a:t>ABITUR</a:t>
            </a:r>
            <a:endParaRPr/>
          </a:p>
        </p:txBody>
      </p:sp>
      <p:cxnSp>
        <p:nvCxnSpPr>
          <p:cNvPr id="9" name="Gerader Verbinder 10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1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4"/>
          <p:cNvSpPr/>
          <p:nvPr/>
        </p:nvSpPr>
        <p:spPr bwMode="auto">
          <a:xfrm>
            <a:off x="4946716" y="2836576"/>
            <a:ext cx="41972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de-DE" sz="2400" dirty="0">
                <a:solidFill>
                  <a:schemeClr val="bg1"/>
                </a:solidFill>
              </a:rPr>
              <a:t>Fortführung </a:t>
            </a:r>
            <a:r>
              <a:rPr lang="de-DE" sz="2400" b="1" dirty="0">
                <a:solidFill>
                  <a:schemeClr val="bg1"/>
                </a:solidFill>
              </a:rPr>
              <a:t>allgemein bildender  Fächer:</a:t>
            </a:r>
            <a:endParaRPr lang="de-DE" sz="2400" dirty="0"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r>
              <a:rPr lang="de-DE" sz="2000" dirty="0">
                <a:solidFill>
                  <a:schemeClr val="bg1"/>
                </a:solidFill>
              </a:rPr>
              <a:t>Deutsch, Englisch, Mathe, </a:t>
            </a:r>
            <a:br>
              <a:rPr lang="de-DE" sz="2000" dirty="0">
                <a:solidFill>
                  <a:schemeClr val="bg1"/>
                </a:solidFill>
              </a:rPr>
            </a:br>
            <a:r>
              <a:rPr lang="de-DE" sz="2000" dirty="0">
                <a:solidFill>
                  <a:schemeClr val="bg1"/>
                </a:solidFill>
              </a:rPr>
              <a:t>Chemie oder Physik, </a:t>
            </a:r>
            <a:endParaRPr dirty="0"/>
          </a:p>
          <a:p>
            <a:pPr algn="ctr">
              <a:buNone/>
              <a:defRPr/>
            </a:pPr>
            <a:r>
              <a:rPr lang="de-DE" sz="2000" dirty="0">
                <a:solidFill>
                  <a:schemeClr val="bg1"/>
                </a:solidFill>
              </a:rPr>
              <a:t>Geschichte, Politik, Sport, etc. </a:t>
            </a:r>
            <a:endParaRPr dirty="0"/>
          </a:p>
        </p:txBody>
      </p:sp>
      <p:sp>
        <p:nvSpPr>
          <p:cNvPr id="12" name="Rechteck 16"/>
          <p:cNvSpPr/>
          <p:nvPr/>
        </p:nvSpPr>
        <p:spPr bwMode="auto">
          <a:xfrm>
            <a:off x="1992968" y="4129237"/>
            <a:ext cx="152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de-DE" sz="2400" b="1">
                <a:latin typeface="Calibri Light"/>
                <a:cs typeface="Arial"/>
              </a:rPr>
              <a:t>Abschluss: </a:t>
            </a:r>
            <a:endParaRPr/>
          </a:p>
        </p:txBody>
      </p:sp>
      <p:sp>
        <p:nvSpPr>
          <p:cNvPr id="13" name="Titel 1"/>
          <p:cNvSpPr/>
          <p:nvPr/>
        </p:nvSpPr>
        <p:spPr bwMode="auto">
          <a:xfrm>
            <a:off x="36709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b="1"/>
              <a:t>Gemeinsamkeiten</a:t>
            </a:r>
            <a:r>
              <a:rPr lang="de-DE"/>
              <a:t> mit allen Gymnasien</a:t>
            </a:r>
            <a:endParaRPr/>
          </a:p>
        </p:txBody>
      </p:sp>
      <p:pic>
        <p:nvPicPr>
          <p:cNvPr id="16" name="Picture 2" descr="Startseite - bbs|me">
            <a:extLst>
              <a:ext uri="{FF2B5EF4-FFF2-40B4-BE49-F238E27FC236}">
                <a16:creationId xmlns:a16="http://schemas.microsoft.com/office/drawing/2014/main" id="{78CE7669-0924-42BD-A5B6-52C2A341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695815" y="504795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Freihandform: Form 15"/>
          <p:cNvSpPr/>
          <p:nvPr/>
        </p:nvSpPr>
        <p:spPr bwMode="auto">
          <a:xfrm flipH="1" flipV="1">
            <a:off x="3983775" y="1832170"/>
            <a:ext cx="5045276" cy="4391435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DF24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4</a:t>
            </a:fld>
            <a:endParaRPr lang="de-DE"/>
          </a:p>
        </p:txBody>
      </p:sp>
      <p:sp>
        <p:nvSpPr>
          <p:cNvPr id="6" name="Freihandform: Form 4"/>
          <p:cNvSpPr/>
          <p:nvPr/>
        </p:nvSpPr>
        <p:spPr bwMode="auto">
          <a:xfrm flipH="1" flipV="1">
            <a:off x="4098724" y="1825623"/>
            <a:ext cx="5045276" cy="4397982"/>
          </a:xfrm>
          <a:custGeom>
            <a:avLst/>
            <a:gdLst>
              <a:gd name="connsiteX0" fmla="*/ 0 w 5998128"/>
              <a:gd name="connsiteY0" fmla="*/ 0 h 2466364"/>
              <a:gd name="connsiteX1" fmla="*/ 3867324 w 5998128"/>
              <a:gd name="connsiteY1" fmla="*/ 0 h 2466364"/>
              <a:gd name="connsiteX2" fmla="*/ 5998128 w 5998128"/>
              <a:gd name="connsiteY2" fmla="*/ 2466364 h 2466364"/>
              <a:gd name="connsiteX3" fmla="*/ 3867324 w 5998128"/>
              <a:gd name="connsiteY3" fmla="*/ 2466364 h 2466364"/>
              <a:gd name="connsiteX4" fmla="*/ 0 w 5998128"/>
              <a:gd name="connsiteY4" fmla="*/ 2466364 h 246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98128" h="2466364" extrusionOk="0">
                <a:moveTo>
                  <a:pt x="0" y="0"/>
                </a:moveTo>
                <a:lnTo>
                  <a:pt x="3867324" y="0"/>
                </a:lnTo>
                <a:lnTo>
                  <a:pt x="5998128" y="2466364"/>
                </a:lnTo>
                <a:lnTo>
                  <a:pt x="3867324" y="2466364"/>
                </a:lnTo>
                <a:lnTo>
                  <a:pt x="0" y="2466364"/>
                </a:lnTo>
                <a:close/>
              </a:path>
            </a:pathLst>
          </a:custGeom>
          <a:solidFill>
            <a:srgbClr val="1F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7" name="Grafik 8" descr="Bücher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147578" y="2773953"/>
            <a:ext cx="1310094" cy="1310094"/>
          </a:xfrm>
          <a:prstGeom prst="rect">
            <a:avLst/>
          </a:prstGeom>
        </p:spPr>
      </p:pic>
      <p:sp>
        <p:nvSpPr>
          <p:cNvPr id="8" name="Rechteck 9"/>
          <p:cNvSpPr/>
          <p:nvPr/>
        </p:nvSpPr>
        <p:spPr bwMode="auto">
          <a:xfrm>
            <a:off x="-245375" y="4683567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  <a:defRPr/>
            </a:pPr>
            <a:r>
              <a:rPr lang="de-DE" sz="2400" b="1" dirty="0">
                <a:solidFill>
                  <a:srgbClr val="DF2485"/>
                </a:solidFill>
                <a:latin typeface="Calibri Light"/>
                <a:cs typeface="Arial"/>
              </a:rPr>
              <a:t>Berufsorientierung</a:t>
            </a:r>
            <a:endParaRPr dirty="0"/>
          </a:p>
        </p:txBody>
      </p:sp>
      <p:cxnSp>
        <p:nvCxnSpPr>
          <p:cNvPr id="9" name="Gerader Verbinder 10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11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4"/>
          <p:cNvSpPr/>
          <p:nvPr/>
        </p:nvSpPr>
        <p:spPr bwMode="auto">
          <a:xfrm>
            <a:off x="4946716" y="2836576"/>
            <a:ext cx="4197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de-DE" sz="2400">
                <a:solidFill>
                  <a:schemeClr val="bg1"/>
                </a:solidFill>
              </a:rPr>
              <a:t>Schwerpunkte </a:t>
            </a:r>
            <a:r>
              <a:rPr lang="de-DE" sz="2400" b="1">
                <a:solidFill>
                  <a:schemeClr val="bg1"/>
                </a:solidFill>
              </a:rPr>
              <a:t>technischer Fächer:</a:t>
            </a:r>
            <a:endParaRPr lang="de-DE" sz="2400">
              <a:solidFill>
                <a:schemeClr val="bg1"/>
              </a:solidFill>
            </a:endParaRPr>
          </a:p>
          <a:p>
            <a:pPr algn="ctr">
              <a:buNone/>
              <a:defRPr/>
            </a:pPr>
            <a:r>
              <a:rPr lang="de-DE" sz="2000">
                <a:solidFill>
                  <a:schemeClr val="bg1"/>
                </a:solidFill>
              </a:rPr>
              <a:t>Metalltechnik, Elektrotechnik, Bautechnik, Gestaltungs- und Medientechnik</a:t>
            </a:r>
            <a:endParaRPr/>
          </a:p>
          <a:p>
            <a:pPr algn="ctr">
              <a:buNone/>
              <a:defRPr/>
            </a:pPr>
            <a:endParaRPr lang="de-DE" sz="2000">
              <a:solidFill>
                <a:schemeClr val="bg1"/>
              </a:solidFill>
            </a:endParaRPr>
          </a:p>
        </p:txBody>
      </p:sp>
      <p:sp>
        <p:nvSpPr>
          <p:cNvPr id="12" name="Rechteck 16"/>
          <p:cNvSpPr/>
          <p:nvPr/>
        </p:nvSpPr>
        <p:spPr bwMode="auto">
          <a:xfrm>
            <a:off x="1992968" y="4129237"/>
            <a:ext cx="1520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de-DE" sz="2400" b="1">
                <a:latin typeface="Calibri Light"/>
                <a:cs typeface="Arial"/>
              </a:rPr>
              <a:t>Abschluss: </a:t>
            </a:r>
            <a:endParaRPr/>
          </a:p>
        </p:txBody>
      </p:sp>
      <p:sp>
        <p:nvSpPr>
          <p:cNvPr id="13" name="Titel 1"/>
          <p:cNvSpPr/>
          <p:nvPr/>
        </p:nvSpPr>
        <p:spPr bwMode="auto">
          <a:xfrm>
            <a:off x="367098" y="107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b="1"/>
              <a:t>Unterschiede</a:t>
            </a:r>
            <a:r>
              <a:rPr lang="de-DE"/>
              <a:t> zu anderen Gymnasien</a:t>
            </a:r>
            <a:endParaRPr/>
          </a:p>
        </p:txBody>
      </p:sp>
      <p:pic>
        <p:nvPicPr>
          <p:cNvPr id="16" name="Picture 2" descr="Startseite - bbs|me">
            <a:extLst>
              <a:ext uri="{FF2B5EF4-FFF2-40B4-BE49-F238E27FC236}">
                <a16:creationId xmlns:a16="http://schemas.microsoft.com/office/drawing/2014/main" id="{B06B5FE5-0894-435B-BECA-74C04744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695815" y="504795"/>
            <a:ext cx="1657985" cy="530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5</a:t>
            </a:fld>
            <a:endParaRPr lang="de-DE" dirty="0"/>
          </a:p>
        </p:txBody>
      </p:sp>
      <p:cxnSp>
        <p:nvCxnSpPr>
          <p:cNvPr id="6" name="Gerader Verbinder 4"/>
          <p:cNvCxnSpPr>
            <a:cxnSpLocks/>
          </p:cNvCxnSpPr>
          <p:nvPr/>
        </p:nvCxnSpPr>
        <p:spPr bwMode="auto">
          <a:xfrm flipV="1">
            <a:off x="838200" y="6176963"/>
            <a:ext cx="3829632" cy="13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5"/>
          <p:cNvCxnSpPr>
            <a:cxnSpLocks/>
          </p:cNvCxnSpPr>
          <p:nvPr/>
        </p:nvCxnSpPr>
        <p:spPr bwMode="auto">
          <a:xfrm flipV="1">
            <a:off x="836001" y="2466363"/>
            <a:ext cx="0" cy="3723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1"/>
          <p:cNvSpPr/>
          <p:nvPr/>
        </p:nvSpPr>
        <p:spPr bwMode="auto">
          <a:xfrm>
            <a:off x="836001" y="107292"/>
            <a:ext cx="74293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Drei Jahre bis zum Abitur</a:t>
            </a:r>
            <a:endParaRPr/>
          </a:p>
        </p:txBody>
      </p:sp>
      <p:pic>
        <p:nvPicPr>
          <p:cNvPr id="10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3C2A89F5-0C05-4A1A-8E33-284D962F1C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0967367"/>
              </p:ext>
            </p:extLst>
          </p:nvPr>
        </p:nvGraphicFramePr>
        <p:xfrm>
          <a:off x="940531" y="719666"/>
          <a:ext cx="9836323" cy="5418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 Box 77">
            <a:extLst>
              <a:ext uri="{FF2B5EF4-FFF2-40B4-BE49-F238E27FC236}">
                <a16:creationId xmlns:a16="http://schemas.microsoft.com/office/drawing/2014/main" id="{8535138A-1CD9-46A3-A04A-60C3F689A0C0}"/>
              </a:ext>
            </a:extLst>
          </p:cNvPr>
          <p:cNvSpPr/>
          <p:nvPr/>
        </p:nvSpPr>
        <p:spPr bwMode="auto">
          <a:xfrm>
            <a:off x="2942373" y="2789972"/>
            <a:ext cx="66435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1FAFE6"/>
                </a:solidFill>
              </a:rPr>
              <a:t>P2</a:t>
            </a:r>
            <a:br>
              <a:rPr lang="de-DE" sz="2400" b="1" dirty="0">
                <a:solidFill>
                  <a:srgbClr val="1FAFE6"/>
                </a:solidFill>
              </a:rPr>
            </a:br>
            <a:r>
              <a:rPr lang="de-DE" sz="2400" b="1" dirty="0">
                <a:solidFill>
                  <a:srgbClr val="1FAFE6"/>
                </a:solidFill>
              </a:rPr>
              <a:t>P3</a:t>
            </a:r>
            <a:endParaRPr sz="2400" dirty="0"/>
          </a:p>
        </p:txBody>
      </p:sp>
      <p:sp>
        <p:nvSpPr>
          <p:cNvPr id="11" name="AutoShape 78">
            <a:extLst>
              <a:ext uri="{FF2B5EF4-FFF2-40B4-BE49-F238E27FC236}">
                <a16:creationId xmlns:a16="http://schemas.microsoft.com/office/drawing/2014/main" id="{48385B80-BFF2-46EB-8AA1-85498AF22D3B}"/>
              </a:ext>
            </a:extLst>
          </p:cNvPr>
          <p:cNvSpPr/>
          <p:nvPr/>
        </p:nvSpPr>
        <p:spPr bwMode="auto">
          <a:xfrm>
            <a:off x="2759479" y="2821265"/>
            <a:ext cx="261258" cy="773578"/>
          </a:xfrm>
          <a:prstGeom prst="rightBrace">
            <a:avLst>
              <a:gd name="adj1" fmla="val 6722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12" name="Text Box 77">
            <a:extLst>
              <a:ext uri="{FF2B5EF4-FFF2-40B4-BE49-F238E27FC236}">
                <a16:creationId xmlns:a16="http://schemas.microsoft.com/office/drawing/2014/main" id="{0624BD6A-2FD3-4887-A149-BC74C40B52EB}"/>
              </a:ext>
            </a:extLst>
          </p:cNvPr>
          <p:cNvSpPr/>
          <p:nvPr/>
        </p:nvSpPr>
        <p:spPr bwMode="auto">
          <a:xfrm>
            <a:off x="9982200" y="2617317"/>
            <a:ext cx="66435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1FAFE6"/>
                </a:solidFill>
              </a:rPr>
              <a:t>P1</a:t>
            </a:r>
            <a:br>
              <a:rPr lang="de-DE" sz="2400" b="1" dirty="0">
                <a:solidFill>
                  <a:srgbClr val="1FAFE6"/>
                </a:solidFill>
              </a:rPr>
            </a:br>
            <a:endParaRPr sz="2400" dirty="0"/>
          </a:p>
        </p:txBody>
      </p:sp>
      <p:sp>
        <p:nvSpPr>
          <p:cNvPr id="13" name="Textfeld 18">
            <a:extLst>
              <a:ext uri="{FF2B5EF4-FFF2-40B4-BE49-F238E27FC236}">
                <a16:creationId xmlns:a16="http://schemas.microsoft.com/office/drawing/2014/main" id="{AFCB9882-7302-4354-A7B5-D60866B56D3A}"/>
              </a:ext>
            </a:extLst>
          </p:cNvPr>
          <p:cNvSpPr/>
          <p:nvPr/>
        </p:nvSpPr>
        <p:spPr bwMode="auto">
          <a:xfrm>
            <a:off x="1598721" y="6288384"/>
            <a:ext cx="8095054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2400" dirty="0">
                <a:latin typeface="Calibri Light"/>
              </a:rPr>
              <a:t>P1-P4: Prüfungsfächer im Abitur, mögliche </a:t>
            </a:r>
            <a:r>
              <a:rPr lang="de-DE" sz="2400" u="sng" dirty="0">
                <a:latin typeface="Calibri Light"/>
              </a:rPr>
              <a:t>P5-Fächer</a:t>
            </a:r>
            <a:endParaRPr u="sng" dirty="0"/>
          </a:p>
        </p:txBody>
      </p:sp>
      <p:sp>
        <p:nvSpPr>
          <p:cNvPr id="14" name="Text Box 77">
            <a:extLst>
              <a:ext uri="{FF2B5EF4-FFF2-40B4-BE49-F238E27FC236}">
                <a16:creationId xmlns:a16="http://schemas.microsoft.com/office/drawing/2014/main" id="{E169F05D-D2E2-4C34-B0AA-79E4E0E598ED}"/>
              </a:ext>
            </a:extLst>
          </p:cNvPr>
          <p:cNvSpPr/>
          <p:nvPr/>
        </p:nvSpPr>
        <p:spPr bwMode="auto">
          <a:xfrm>
            <a:off x="9982200" y="3108170"/>
            <a:ext cx="66435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400" b="1" dirty="0">
                <a:solidFill>
                  <a:srgbClr val="1FAFE6"/>
                </a:solidFill>
              </a:rPr>
              <a:t>P4</a:t>
            </a:r>
            <a:br>
              <a:rPr lang="de-DE" sz="2400" b="1" dirty="0">
                <a:solidFill>
                  <a:srgbClr val="1FAFE6"/>
                </a:solidFill>
              </a:rPr>
            </a:b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125942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7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6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5"/>
          <p:cNvSpPr/>
          <p:nvPr/>
        </p:nvSpPr>
        <p:spPr bwMode="auto">
          <a:xfrm>
            <a:off x="1406216" y="2016498"/>
            <a:ext cx="7810142" cy="425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6</a:t>
            </a:fld>
            <a:endParaRPr lang="de-DE"/>
          </a:p>
        </p:txBody>
      </p:sp>
      <p:pic>
        <p:nvPicPr>
          <p:cNvPr id="8" name="Grafik 6" descr="Ein Bild, das Person, drinnen, Frau, stehend enthält.&#10;&#10;Automatisch generierte Beschreibu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608540" y="2375751"/>
            <a:ext cx="2052442" cy="3078664"/>
          </a:xfrm>
          <a:prstGeom prst="rect">
            <a:avLst/>
          </a:prstGeom>
        </p:spPr>
      </p:pic>
      <p:pic>
        <p:nvPicPr>
          <p:cNvPr id="9" name="Grafik 7" descr="Ein Bild, das Person, drinnen, Mann, stehend enthält.&#10;&#10;Automatisch generierte Beschreibu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849670" y="2375752"/>
            <a:ext cx="2052442" cy="3078663"/>
          </a:xfrm>
          <a:prstGeom prst="rect">
            <a:avLst/>
          </a:prstGeom>
        </p:spPr>
      </p:pic>
      <p:pic>
        <p:nvPicPr>
          <p:cNvPr id="10" name="Grafik 8" descr="Ein Bild, das Person, drinnen, Frau, Fenster enthält.&#10;&#10;Automatisch generierte Beschreibu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807854" y="2162891"/>
            <a:ext cx="2894950" cy="1929966"/>
          </a:xfrm>
          <a:prstGeom prst="rect">
            <a:avLst/>
          </a:prstGeom>
        </p:spPr>
      </p:pic>
      <p:pic>
        <p:nvPicPr>
          <p:cNvPr id="11" name="Grafik 9" descr="Ein Bild, das Person, Mann, drinnen, Auto enthält.&#10;&#10;Automatisch generierte Beschreibu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807854" y="4247031"/>
            <a:ext cx="2894944" cy="1929962"/>
          </a:xfrm>
          <a:prstGeom prst="rect">
            <a:avLst/>
          </a:prstGeom>
        </p:spPr>
      </p:pic>
      <p:sp>
        <p:nvSpPr>
          <p:cNvPr id="12" name="Textfeld 10"/>
          <p:cNvSpPr/>
          <p:nvPr/>
        </p:nvSpPr>
        <p:spPr bwMode="auto">
          <a:xfrm>
            <a:off x="1868846" y="5454415"/>
            <a:ext cx="153183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/>
              <a:t>Elektrotechnik</a:t>
            </a:r>
            <a:endParaRPr/>
          </a:p>
        </p:txBody>
      </p:sp>
      <p:sp>
        <p:nvSpPr>
          <p:cNvPr id="13" name="Textfeld 11"/>
          <p:cNvSpPr/>
          <p:nvPr/>
        </p:nvSpPr>
        <p:spPr bwMode="auto">
          <a:xfrm>
            <a:off x="7138413" y="5454415"/>
            <a:ext cx="1474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Metalltechnik</a:t>
            </a:r>
            <a:endParaRPr/>
          </a:p>
        </p:txBody>
      </p:sp>
      <p:sp>
        <p:nvSpPr>
          <p:cNvPr id="14" name="Textfeld 12"/>
          <p:cNvSpPr/>
          <p:nvPr/>
        </p:nvSpPr>
        <p:spPr bwMode="auto">
          <a:xfrm>
            <a:off x="3836291" y="5727098"/>
            <a:ext cx="28928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600">
                <a:solidFill>
                  <a:schemeClr val="bg1"/>
                </a:solidFill>
              </a:rPr>
              <a:t>Gestaltungs- und Medientechnik</a:t>
            </a:r>
            <a:endParaRPr/>
          </a:p>
        </p:txBody>
      </p:sp>
      <p:sp>
        <p:nvSpPr>
          <p:cNvPr id="15" name="Rechteck 13"/>
          <p:cNvSpPr/>
          <p:nvPr/>
        </p:nvSpPr>
        <p:spPr bwMode="auto">
          <a:xfrm>
            <a:off x="4620880" y="3650739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>
                <a:solidFill>
                  <a:schemeClr val="bg1"/>
                </a:solidFill>
              </a:rPr>
              <a:t>Bautechnik</a:t>
            </a:r>
            <a:endParaRPr/>
          </a:p>
        </p:txBody>
      </p:sp>
      <p:sp>
        <p:nvSpPr>
          <p:cNvPr id="16" name="Textfeld 18"/>
          <p:cNvSpPr/>
          <p:nvPr/>
        </p:nvSpPr>
        <p:spPr bwMode="auto">
          <a:xfrm>
            <a:off x="688675" y="1159859"/>
            <a:ext cx="8095054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2400">
                <a:latin typeface="Calibri Light"/>
              </a:rPr>
              <a:t>Schnupperkurse im 11. Jahrgang</a:t>
            </a:r>
            <a:r>
              <a:rPr lang="de-DE" sz="2400">
                <a:latin typeface="Calibri Light"/>
                <a:cs typeface="Calibri"/>
              </a:rPr>
              <a:t> </a:t>
            </a:r>
            <a:r>
              <a:rPr lang="de-DE" sz="2400">
                <a:latin typeface="Calibri Light"/>
              </a:rPr>
              <a:t>und P1* ab 12. Jahrgang</a:t>
            </a:r>
            <a:endParaRPr/>
          </a:p>
        </p:txBody>
      </p:sp>
      <p:sp>
        <p:nvSpPr>
          <p:cNvPr id="17" name="Titel 1"/>
          <p:cNvSpPr/>
          <p:nvPr/>
        </p:nvSpPr>
        <p:spPr bwMode="auto">
          <a:xfrm>
            <a:off x="836000" y="107292"/>
            <a:ext cx="74293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/>
              <a:t>Technik-Schwerpunkte</a:t>
            </a:r>
            <a:endParaRPr/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2" name="Textfeld 18"/>
          <p:cNvSpPr/>
          <p:nvPr/>
        </p:nvSpPr>
        <p:spPr bwMode="auto">
          <a:xfrm>
            <a:off x="841075" y="6318754"/>
            <a:ext cx="8095054" cy="461665"/>
          </a:xfrm>
          <a:prstGeom prst="rect">
            <a:avLst/>
          </a:prstGeom>
          <a:noFill/>
          <a:ln w="31750"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de-DE" sz="2400" dirty="0">
                <a:latin typeface="Calibri Light"/>
              </a:rPr>
              <a:t>*P1= erstes Prüfungsfach im Abitur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7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6"/>
          <p:cNvSpPr/>
          <p:nvPr/>
        </p:nvSpPr>
        <p:spPr bwMode="auto">
          <a:xfrm>
            <a:off x="1551655" y="2032974"/>
            <a:ext cx="7810142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5"/>
          <p:cNvSpPr/>
          <p:nvPr/>
        </p:nvSpPr>
        <p:spPr bwMode="auto">
          <a:xfrm>
            <a:off x="1438386" y="2032974"/>
            <a:ext cx="7810142" cy="4259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7</a:t>
            </a:fld>
            <a:endParaRPr lang="de-DE"/>
          </a:p>
        </p:txBody>
      </p:sp>
      <p:sp>
        <p:nvSpPr>
          <p:cNvPr id="15" name="Rechteck 13"/>
          <p:cNvSpPr/>
          <p:nvPr/>
        </p:nvSpPr>
        <p:spPr bwMode="auto">
          <a:xfrm>
            <a:off x="10602580" y="1325218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Bautechnik</a:t>
            </a:r>
            <a:endParaRPr dirty="0"/>
          </a:p>
        </p:txBody>
      </p:sp>
      <p:sp>
        <p:nvSpPr>
          <p:cNvPr id="17" name="Titel 1"/>
          <p:cNvSpPr/>
          <p:nvPr/>
        </p:nvSpPr>
        <p:spPr bwMode="auto">
          <a:xfrm>
            <a:off x="836000" y="107292"/>
            <a:ext cx="74293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Bautechnik</a:t>
            </a:r>
            <a:br>
              <a:rPr lang="de-DE" dirty="0"/>
            </a:br>
            <a:r>
              <a:rPr lang="de-DE" sz="2800" noProof="0" dirty="0"/>
              <a:t>Foster Wulf – Schüler der 12. Klasse</a:t>
            </a:r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2469FEA3-1D18-4235-8DB5-4390FA01068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99734" y="2277329"/>
            <a:ext cx="7372546" cy="3916081"/>
          </a:xfrm>
        </p:spPr>
        <p:txBody>
          <a:bodyPr/>
          <a:lstStyle/>
          <a:p>
            <a:r>
              <a:rPr lang="de-DE" dirty="0"/>
              <a:t>Interesse an Handwerk, Holzbau, Baugewerbe</a:t>
            </a:r>
          </a:p>
          <a:p>
            <a:r>
              <a:rPr lang="de-DE" dirty="0"/>
              <a:t>Entspanntes Unterrichtsumfeld in modernen Hallen</a:t>
            </a:r>
          </a:p>
          <a:p>
            <a:r>
              <a:rPr lang="de-DE" dirty="0"/>
              <a:t>Lehrkräfte die Erfahrung im Baugewerbe haben</a:t>
            </a:r>
          </a:p>
          <a:p>
            <a:r>
              <a:rPr lang="de-DE" dirty="0"/>
              <a:t>Arbeit mit Händen und Köpfchen</a:t>
            </a:r>
          </a:p>
          <a:p>
            <a:r>
              <a:rPr lang="de-DE" dirty="0"/>
              <a:t>Man sieht was man schafft und kann seine Projekte mit nach Hause nehmen</a:t>
            </a:r>
          </a:p>
        </p:txBody>
      </p:sp>
      <p:pic>
        <p:nvPicPr>
          <p:cNvPr id="10" name="Inhaltsplatzhalter 4" descr="Ein Bild, das Kleidung, Person, Leiter, Mann enthält.&#10;&#10;Automatisch generierte Beschreibung">
            <a:extLst>
              <a:ext uri="{FF2B5EF4-FFF2-40B4-BE49-F238E27FC236}">
                <a16:creationId xmlns:a16="http://schemas.microsoft.com/office/drawing/2014/main" id="{04932FFE-D823-48B3-A9BB-4398AB3727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9403"/>
          <a:stretch/>
        </p:blipFill>
        <p:spPr bwMode="auto">
          <a:xfrm>
            <a:off x="1721859" y="2057737"/>
            <a:ext cx="7323421" cy="41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86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7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6"/>
          <p:cNvSpPr/>
          <p:nvPr/>
        </p:nvSpPr>
        <p:spPr bwMode="auto">
          <a:xfrm>
            <a:off x="1551654" y="2032974"/>
            <a:ext cx="10194143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5"/>
          <p:cNvSpPr/>
          <p:nvPr/>
        </p:nvSpPr>
        <p:spPr bwMode="auto">
          <a:xfrm>
            <a:off x="1438386" y="2055465"/>
            <a:ext cx="10194142" cy="416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8</a:t>
            </a:fld>
            <a:endParaRPr lang="de-DE"/>
          </a:p>
        </p:txBody>
      </p:sp>
      <p:sp>
        <p:nvSpPr>
          <p:cNvPr id="15" name="Rechteck 13"/>
          <p:cNvSpPr/>
          <p:nvPr/>
        </p:nvSpPr>
        <p:spPr bwMode="auto">
          <a:xfrm>
            <a:off x="10602580" y="1325218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Bautechnik</a:t>
            </a:r>
            <a:endParaRPr dirty="0"/>
          </a:p>
        </p:txBody>
      </p:sp>
      <p:sp>
        <p:nvSpPr>
          <p:cNvPr id="17" name="Titel 1"/>
          <p:cNvSpPr/>
          <p:nvPr/>
        </p:nvSpPr>
        <p:spPr bwMode="auto">
          <a:xfrm>
            <a:off x="836000" y="107292"/>
            <a:ext cx="74293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Bautechnik - Theorie</a:t>
            </a:r>
            <a:br>
              <a:rPr lang="de-DE" dirty="0"/>
            </a:br>
            <a:r>
              <a:rPr lang="de-DE" sz="2800" noProof="0" dirty="0"/>
              <a:t>Foster Wulf – Schüler der 12. Klasse</a:t>
            </a:r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2469FEA3-1D18-4235-8DB5-4390FA01068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99733" y="2277329"/>
            <a:ext cx="9125523" cy="3916081"/>
          </a:xfrm>
        </p:spPr>
        <p:txBody>
          <a:bodyPr/>
          <a:lstStyle/>
          <a:p>
            <a:r>
              <a:rPr lang="de-DE" noProof="0" dirty="0"/>
              <a:t>Baustellenplanung</a:t>
            </a:r>
          </a:p>
          <a:p>
            <a:r>
              <a:rPr lang="de-DE" noProof="0" dirty="0"/>
              <a:t>Bauzeichnungen</a:t>
            </a:r>
          </a:p>
          <a:p>
            <a:r>
              <a:rPr lang="de-DE" noProof="0" dirty="0"/>
              <a:t>Berechnungen</a:t>
            </a:r>
          </a:p>
          <a:p>
            <a:r>
              <a:rPr lang="de-DE" dirty="0"/>
              <a:t>Materiallisten</a:t>
            </a:r>
          </a:p>
          <a:p>
            <a:r>
              <a:rPr lang="de-DE" noProof="0" dirty="0"/>
              <a:t>Planung und Entwicklung</a:t>
            </a:r>
          </a:p>
          <a:p>
            <a:r>
              <a:rPr lang="de-DE" noProof="0" dirty="0"/>
              <a:t>Bauphysik</a:t>
            </a:r>
          </a:p>
          <a:p>
            <a:r>
              <a:rPr lang="de-DE" dirty="0"/>
              <a:t>Baustoffe</a:t>
            </a:r>
          </a:p>
        </p:txBody>
      </p:sp>
      <p:pic>
        <p:nvPicPr>
          <p:cNvPr id="10" name="Inhaltsplatzhalter 4" descr="Ein Bild, das Text, Papier, Tasche, Briefumschlag enthält.&#10;&#10;Automatisch generierte Beschreibung">
            <a:extLst>
              <a:ext uri="{FF2B5EF4-FFF2-40B4-BE49-F238E27FC236}">
                <a16:creationId xmlns:a16="http://schemas.microsoft.com/office/drawing/2014/main" id="{7813E912-1D39-440B-BE74-F2D201DDAE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733798" y="1485725"/>
            <a:ext cx="3960000" cy="52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17"/>
          <p:cNvSpPr/>
          <p:nvPr/>
        </p:nvSpPr>
        <p:spPr bwMode="auto">
          <a:xfrm>
            <a:off x="1266743" y="1917315"/>
            <a:ext cx="6313482" cy="3466848"/>
          </a:xfrm>
          <a:prstGeom prst="rect">
            <a:avLst/>
          </a:prstGeom>
          <a:solidFill>
            <a:srgbClr val="DF248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" name="Rechteck 16"/>
          <p:cNvSpPr/>
          <p:nvPr/>
        </p:nvSpPr>
        <p:spPr bwMode="auto">
          <a:xfrm>
            <a:off x="1551654" y="2032974"/>
            <a:ext cx="10194143" cy="4356543"/>
          </a:xfrm>
          <a:prstGeom prst="rect">
            <a:avLst/>
          </a:prstGeom>
          <a:solidFill>
            <a:srgbClr val="1FAFE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" name="Rechteck 15"/>
          <p:cNvSpPr/>
          <p:nvPr/>
        </p:nvSpPr>
        <p:spPr bwMode="auto">
          <a:xfrm>
            <a:off x="1438386" y="2042402"/>
            <a:ext cx="10194142" cy="4160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BE0D583-0AC8-437A-97AC-0F7A4435A610}" type="slidenum">
              <a:rPr lang="de-DE"/>
              <a:t>9</a:t>
            </a:fld>
            <a:endParaRPr lang="de-DE"/>
          </a:p>
        </p:txBody>
      </p:sp>
      <p:sp>
        <p:nvSpPr>
          <p:cNvPr id="15" name="Rechteck 13"/>
          <p:cNvSpPr/>
          <p:nvPr/>
        </p:nvSpPr>
        <p:spPr bwMode="auto">
          <a:xfrm>
            <a:off x="10602580" y="1325218"/>
            <a:ext cx="123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chemeClr val="bg1"/>
                </a:solidFill>
              </a:rPr>
              <a:t>Bautechnik</a:t>
            </a:r>
            <a:endParaRPr dirty="0"/>
          </a:p>
        </p:txBody>
      </p:sp>
      <p:sp>
        <p:nvSpPr>
          <p:cNvPr id="17" name="Titel 1"/>
          <p:cNvSpPr/>
          <p:nvPr/>
        </p:nvSpPr>
        <p:spPr bwMode="auto">
          <a:xfrm>
            <a:off x="836000" y="107292"/>
            <a:ext cx="74293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de-DE" dirty="0"/>
              <a:t>Bautechnik - Praxis</a:t>
            </a:r>
            <a:br>
              <a:rPr lang="de-DE" dirty="0"/>
            </a:br>
            <a:r>
              <a:rPr lang="de-DE" sz="2800" noProof="0" dirty="0"/>
              <a:t>Foster Wulf – Schüler der 12. Klasse</a:t>
            </a:r>
          </a:p>
        </p:txBody>
      </p:sp>
      <p:pic>
        <p:nvPicPr>
          <p:cNvPr id="18" name="Picture 2" descr="Startseite - bbs|me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8265389" y="416476"/>
            <a:ext cx="1657985" cy="530555"/>
          </a:xfrm>
          <a:prstGeom prst="rect">
            <a:avLst/>
          </a:prstGeom>
          <a:noFill/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2469FEA3-1D18-4235-8DB5-4390FA01068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799734" y="2277329"/>
            <a:ext cx="4115566" cy="3916081"/>
          </a:xfrm>
        </p:spPr>
        <p:txBody>
          <a:bodyPr>
            <a:normAutofit/>
          </a:bodyPr>
          <a:lstStyle/>
          <a:p>
            <a:r>
              <a:rPr lang="de-DE" dirty="0"/>
              <a:t>Mauern</a:t>
            </a:r>
          </a:p>
          <a:p>
            <a:r>
              <a:rPr lang="de-DE" dirty="0"/>
              <a:t>Vermessen</a:t>
            </a:r>
          </a:p>
          <a:p>
            <a:r>
              <a:rPr lang="de-DE" dirty="0"/>
              <a:t>Zeichnen</a:t>
            </a:r>
          </a:p>
          <a:p>
            <a:r>
              <a:rPr lang="de-DE" dirty="0"/>
              <a:t>Dachdecken</a:t>
            </a:r>
          </a:p>
          <a:p>
            <a:r>
              <a:rPr lang="de-DE" dirty="0"/>
              <a:t>Holzverbindungen und Holzverarbeitung</a:t>
            </a:r>
          </a:p>
          <a:p>
            <a:r>
              <a:rPr lang="de-DE" dirty="0"/>
              <a:t>Projektarbeit in 12.1</a:t>
            </a:r>
          </a:p>
        </p:txBody>
      </p:sp>
      <p:pic>
        <p:nvPicPr>
          <p:cNvPr id="11" name="Inhaltsplatzhalter 4" descr="Ein Bild, das Gelände, Mobiliar, hölzern, draußen enthält.&#10;&#10;Automatisch generierte Beschreibung">
            <a:extLst>
              <a:ext uri="{FF2B5EF4-FFF2-40B4-BE49-F238E27FC236}">
                <a16:creationId xmlns:a16="http://schemas.microsoft.com/office/drawing/2014/main" id="{7C71F33D-D21D-4DD3-AD0A-2CCF0ED826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68" y="2128934"/>
            <a:ext cx="5279999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82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981</Words>
  <Application>Microsoft Office PowerPoint</Application>
  <PresentationFormat>Breitbild</PresentationFormat>
  <Paragraphs>354</Paragraphs>
  <Slides>28</Slides>
  <Notes>28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Gestaltungs- und Medientechnik</vt:lpstr>
      <vt:lpstr>In der Schule:</vt:lpstr>
      <vt:lpstr>Nach der Schule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  zum Infoabend  beruflichen Gymnasium Technik</dc:title>
  <dc:subject/>
  <dc:creator>H223WS05</dc:creator>
  <cp:keywords/>
  <dc:description/>
  <cp:lastModifiedBy>Henning Meyer</cp:lastModifiedBy>
  <cp:revision>49</cp:revision>
  <dcterms:created xsi:type="dcterms:W3CDTF">2021-10-14T10:18:41Z</dcterms:created>
  <dcterms:modified xsi:type="dcterms:W3CDTF">2025-01-27T08:20:01Z</dcterms:modified>
  <cp:category/>
  <dc:identifier/>
  <cp:contentStatus/>
  <dc:languag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0x0101006DF5AF9466427847A4FCE7615F19E579</vt:lpwstr>
  </property>
  <property fmtid="{D5CDD505-2E9C-101B-9397-08002B2CF9AE}" pid="3" name="MediaServiceImageTags">
    <vt:lpwstr/>
  </property>
</Properties>
</file>