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7"/>
  </p:notesMasterIdLst>
  <p:sldIdLst>
    <p:sldId id="330" r:id="rId2"/>
    <p:sldId id="309" r:id="rId3"/>
    <p:sldId id="308" r:id="rId4"/>
    <p:sldId id="323" r:id="rId5"/>
    <p:sldId id="286" r:id="rId6"/>
    <p:sldId id="272" r:id="rId7"/>
    <p:sldId id="260" r:id="rId8"/>
    <p:sldId id="302" r:id="rId9"/>
    <p:sldId id="314" r:id="rId10"/>
    <p:sldId id="315" r:id="rId11"/>
    <p:sldId id="316" r:id="rId12"/>
    <p:sldId id="328" r:id="rId13"/>
    <p:sldId id="285" r:id="rId14"/>
    <p:sldId id="288" r:id="rId15"/>
    <p:sldId id="261" r:id="rId16"/>
    <p:sldId id="324" r:id="rId17"/>
    <p:sldId id="307" r:id="rId18"/>
    <p:sldId id="289" r:id="rId19"/>
    <p:sldId id="290" r:id="rId20"/>
    <p:sldId id="303" r:id="rId21"/>
    <p:sldId id="304" r:id="rId22"/>
    <p:sldId id="279" r:id="rId23"/>
    <p:sldId id="297" r:id="rId24"/>
    <p:sldId id="291" r:id="rId25"/>
    <p:sldId id="292" r:id="rId26"/>
    <p:sldId id="317" r:id="rId27"/>
    <p:sldId id="326" r:id="rId28"/>
    <p:sldId id="306" r:id="rId29"/>
    <p:sldId id="263" r:id="rId30"/>
    <p:sldId id="266" r:id="rId31"/>
    <p:sldId id="269" r:id="rId32"/>
    <p:sldId id="319" r:id="rId33"/>
    <p:sldId id="325" r:id="rId34"/>
    <p:sldId id="298" r:id="rId35"/>
    <p:sldId id="318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2CA4E67-F082-4F0C-B744-AE95902DBDD7}">
          <p14:sldIdLst>
            <p14:sldId id="330"/>
            <p14:sldId id="309"/>
            <p14:sldId id="308"/>
            <p14:sldId id="323"/>
            <p14:sldId id="286"/>
            <p14:sldId id="272"/>
            <p14:sldId id="260"/>
            <p14:sldId id="302"/>
            <p14:sldId id="314"/>
            <p14:sldId id="315"/>
            <p14:sldId id="316"/>
            <p14:sldId id="328"/>
            <p14:sldId id="285"/>
            <p14:sldId id="288"/>
            <p14:sldId id="261"/>
            <p14:sldId id="324"/>
            <p14:sldId id="307"/>
            <p14:sldId id="289"/>
            <p14:sldId id="290"/>
            <p14:sldId id="303"/>
            <p14:sldId id="304"/>
            <p14:sldId id="279"/>
            <p14:sldId id="297"/>
            <p14:sldId id="291"/>
            <p14:sldId id="292"/>
            <p14:sldId id="317"/>
            <p14:sldId id="326"/>
            <p14:sldId id="306"/>
            <p14:sldId id="263"/>
            <p14:sldId id="266"/>
            <p14:sldId id="269"/>
            <p14:sldId id="319"/>
            <p14:sldId id="325"/>
            <p14:sldId id="298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ß, Alfons" initials="WA" lastIdx="1" clrIdx="0">
    <p:extLst>
      <p:ext uri="{19B8F6BF-5375-455C-9EA6-DF929625EA0E}">
        <p15:presenceInfo xmlns:p15="http://schemas.microsoft.com/office/powerpoint/2012/main" userId="S-1-5-21-2313758842-3289479874-2677652465-25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26CB"/>
    <a:srgbClr val="EB21DD"/>
    <a:srgbClr val="FA4CE1"/>
    <a:srgbClr val="82A7E4"/>
    <a:srgbClr val="5B9BD5"/>
    <a:srgbClr val="6699FF"/>
    <a:srgbClr val="A0D4F8"/>
    <a:srgbClr val="C55BC8"/>
    <a:srgbClr val="BF4AC2"/>
    <a:srgbClr val="C74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14" autoAdjust="0"/>
  </p:normalViewPr>
  <p:slideViewPr>
    <p:cSldViewPr snapToGrid="0">
      <p:cViewPr varScale="1">
        <p:scale>
          <a:sx n="84" d="100"/>
          <a:sy n="84" d="100"/>
        </p:scale>
        <p:origin x="485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015C35A-177B-4662-A45B-C8BAFC0E1B6C}" type="presOf" srcId="{F4BA8958-B708-4874-8C1A-A36FFE6773BE}" destId="{9044BD5D-D305-4641-8677-46679CDC8D42}" srcOrd="0" destOrd="0" presId="urn:microsoft.com/office/officeart/2005/8/layout/lProcess3"/>
    <dgm:cxn modelId="{39F85C2A-E5FE-479F-A7BF-336074858382}" type="presOf" srcId="{3391DBED-E919-41A6-8979-9DB2444F9764}" destId="{3761017F-235B-4BD4-9159-F9762C512D5D}" srcOrd="0" destOrd="0" presId="urn:microsoft.com/office/officeart/2005/8/layout/lProcess3"/>
    <dgm:cxn modelId="{435800CC-C677-473D-AA63-91C2BF16B0D3}" type="presParOf" srcId="{3761017F-235B-4BD4-9159-F9762C512D5D}" destId="{54E5AF7B-58EC-4847-B367-D641C17B559B}" srcOrd="0" destOrd="0" presId="urn:microsoft.com/office/officeart/2005/8/layout/lProcess3"/>
    <dgm:cxn modelId="{E603544C-D9AF-47CD-838C-13312D4E36E5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2134C8A4-84CC-41C5-886F-CE9F8A23C4A1}" type="presOf" srcId="{F4BA8958-B708-4874-8C1A-A36FFE6773BE}" destId="{9044BD5D-D305-4641-8677-46679CDC8D42}" srcOrd="0" destOrd="0" presId="urn:microsoft.com/office/officeart/2005/8/layout/lProcess3"/>
    <dgm:cxn modelId="{358B12F7-A44A-488F-8E7A-29EBA51AC468}" type="presOf" srcId="{3391DBED-E919-41A6-8979-9DB2444F9764}" destId="{3761017F-235B-4BD4-9159-F9762C512D5D}" srcOrd="0" destOrd="0" presId="urn:microsoft.com/office/officeart/2005/8/layout/lProcess3"/>
    <dgm:cxn modelId="{A9DB3589-4386-46A9-BF7A-EF87A7DBDCB0}" type="presParOf" srcId="{3761017F-235B-4BD4-9159-F9762C512D5D}" destId="{54E5AF7B-58EC-4847-B367-D641C17B559B}" srcOrd="0" destOrd="0" presId="urn:microsoft.com/office/officeart/2005/8/layout/lProcess3"/>
    <dgm:cxn modelId="{54918FA9-C894-4015-B416-81345C1CD89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510A8F1B-C6CD-4C8B-9865-468D91C03B53}" type="presOf" srcId="{F4BA8958-B708-4874-8C1A-A36FFE6773BE}" destId="{9044BD5D-D305-4641-8677-46679CDC8D42}" srcOrd="0" destOrd="0" presId="urn:microsoft.com/office/officeart/2005/8/layout/lProcess3"/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45EDDC9-B32F-4B33-BBE2-8181DBC057A5}" type="presOf" srcId="{3391DBED-E919-41A6-8979-9DB2444F9764}" destId="{3761017F-235B-4BD4-9159-F9762C512D5D}" srcOrd="0" destOrd="0" presId="urn:microsoft.com/office/officeart/2005/8/layout/lProcess3"/>
    <dgm:cxn modelId="{33062D18-0729-42BB-9F8C-52286A126236}" type="presParOf" srcId="{3761017F-235B-4BD4-9159-F9762C512D5D}" destId="{54E5AF7B-58EC-4847-B367-D641C17B559B}" srcOrd="0" destOrd="0" presId="urn:microsoft.com/office/officeart/2005/8/layout/lProcess3"/>
    <dgm:cxn modelId="{15A64A72-65EF-4CFF-9547-45C7023E7DE8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9BA3954E-0B6D-4EA0-B474-3D9EFEC1BB39}" type="presOf" srcId="{3391DBED-E919-41A6-8979-9DB2444F9764}" destId="{3761017F-235B-4BD4-9159-F9762C512D5D}" srcOrd="0" destOrd="0" presId="urn:microsoft.com/office/officeart/2005/8/layout/lProcess3"/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FE0E411E-6A52-477A-B38C-B90CAFEDD58D}" type="presOf" srcId="{F4BA8958-B708-4874-8C1A-A36FFE6773BE}" destId="{9044BD5D-D305-4641-8677-46679CDC8D42}" srcOrd="0" destOrd="0" presId="urn:microsoft.com/office/officeart/2005/8/layout/lProcess3"/>
    <dgm:cxn modelId="{2B554C99-CC38-4C7F-B846-CD96CFEC01C7}" type="presParOf" srcId="{3761017F-235B-4BD4-9159-F9762C512D5D}" destId="{54E5AF7B-58EC-4847-B367-D641C17B559B}" srcOrd="0" destOrd="0" presId="urn:microsoft.com/office/officeart/2005/8/layout/lProcess3"/>
    <dgm:cxn modelId="{A8D2FC1E-5D6C-4C94-A966-3B948BD89300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53E01A27-3834-493B-86B8-E2EECECD4F4B}" type="presOf" srcId="{3391DBED-E919-41A6-8979-9DB2444F9764}" destId="{3761017F-235B-4BD4-9159-F9762C512D5D}" srcOrd="0" destOrd="0" presId="urn:microsoft.com/office/officeart/2005/8/layout/lProcess3"/>
    <dgm:cxn modelId="{B982155A-404E-4BEE-9855-5AF8E21694EE}" type="presOf" srcId="{F4BA8958-B708-4874-8C1A-A36FFE6773BE}" destId="{9044BD5D-D305-4641-8677-46679CDC8D42}" srcOrd="0" destOrd="0" presId="urn:microsoft.com/office/officeart/2005/8/layout/lProcess3"/>
    <dgm:cxn modelId="{06F95EB1-7259-4E1E-AEF2-BF2DF86A0588}" type="presParOf" srcId="{3761017F-235B-4BD4-9159-F9762C512D5D}" destId="{54E5AF7B-58EC-4847-B367-D641C17B559B}" srcOrd="0" destOrd="0" presId="urn:microsoft.com/office/officeart/2005/8/layout/lProcess3"/>
    <dgm:cxn modelId="{B4C374CE-8CED-42A3-A534-F1C2FA69722B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2000" b="1" dirty="0">
              <a:solidFill>
                <a:schemeClr val="tx1"/>
              </a:solidFill>
            </a:rPr>
            <a:t>Schüler-zahlen</a:t>
          </a:r>
          <a:endParaRPr lang="de-DE" sz="20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3C05021-3A48-4ECA-8A8A-A64C73D095B6}" type="presOf" srcId="{F4BA8958-B708-4874-8C1A-A36FFE6773BE}" destId="{9044BD5D-D305-4641-8677-46679CDC8D42}" srcOrd="0" destOrd="0" presId="urn:microsoft.com/office/officeart/2005/8/layout/lProcess3"/>
    <dgm:cxn modelId="{A68D524D-682E-48FD-B806-6CFA6708AEC2}" type="presOf" srcId="{3391DBED-E919-41A6-8979-9DB2444F9764}" destId="{3761017F-235B-4BD4-9159-F9762C512D5D}" srcOrd="0" destOrd="0" presId="urn:microsoft.com/office/officeart/2005/8/layout/lProcess3"/>
    <dgm:cxn modelId="{1E0F2165-EC0D-436C-87E9-BDC20E4958A1}" type="presParOf" srcId="{3761017F-235B-4BD4-9159-F9762C512D5D}" destId="{54E5AF7B-58EC-4847-B367-D641C17B559B}" srcOrd="0" destOrd="0" presId="urn:microsoft.com/office/officeart/2005/8/layout/lProcess3"/>
    <dgm:cxn modelId="{FB693450-8DC6-4C6A-804C-ACCD6ACF6A5B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EE32D2C5-643C-4CA5-9A8F-02EFB55B7144}" type="presOf" srcId="{F4BA8958-B708-4874-8C1A-A36FFE6773BE}" destId="{9044BD5D-D305-4641-8677-46679CDC8D42}" srcOrd="0" destOrd="0" presId="urn:microsoft.com/office/officeart/2005/8/layout/lProcess3"/>
    <dgm:cxn modelId="{FBFE94D8-EFF7-43DC-894F-B763FC8443BE}" type="presOf" srcId="{3391DBED-E919-41A6-8979-9DB2444F9764}" destId="{3761017F-235B-4BD4-9159-F9762C512D5D}" srcOrd="0" destOrd="0" presId="urn:microsoft.com/office/officeart/2005/8/layout/lProcess3"/>
    <dgm:cxn modelId="{D8A4BE49-1494-46EC-831F-E1663DC74F71}" type="presParOf" srcId="{3761017F-235B-4BD4-9159-F9762C512D5D}" destId="{54E5AF7B-58EC-4847-B367-D641C17B559B}" srcOrd="0" destOrd="0" presId="urn:microsoft.com/office/officeart/2005/8/layout/lProcess3"/>
    <dgm:cxn modelId="{08C347AB-861F-4AF7-BD41-03AA104EC256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82272BB4-149C-4AAA-B442-59BB565A0D7E}" type="presOf" srcId="{3391DBED-E919-41A6-8979-9DB2444F9764}" destId="{3761017F-235B-4BD4-9159-F9762C512D5D}" srcOrd="0" destOrd="0" presId="urn:microsoft.com/office/officeart/2005/8/layout/lProcess3"/>
    <dgm:cxn modelId="{96DEFCC1-FCFC-40FF-9D48-07D8D6E2C103}" type="presOf" srcId="{F4BA8958-B708-4874-8C1A-A36FFE6773BE}" destId="{9044BD5D-D305-4641-8677-46679CDC8D42}" srcOrd="0" destOrd="0" presId="urn:microsoft.com/office/officeart/2005/8/layout/lProcess3"/>
    <dgm:cxn modelId="{B9ADF88A-B47B-4D80-96DA-62BF16DAFFD7}" type="presParOf" srcId="{3761017F-235B-4BD4-9159-F9762C512D5D}" destId="{54E5AF7B-58EC-4847-B367-D641C17B559B}" srcOrd="0" destOrd="0" presId="urn:microsoft.com/office/officeart/2005/8/layout/lProcess3"/>
    <dgm:cxn modelId="{D74E4025-8082-4505-94DA-C14F2E51544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6F2094BE-4C49-46C5-8624-7B5B6A551EB1}" type="presOf" srcId="{F4BA8958-B708-4874-8C1A-A36FFE6773BE}" destId="{9044BD5D-D305-4641-8677-46679CDC8D42}" srcOrd="0" destOrd="0" presId="urn:microsoft.com/office/officeart/2005/8/layout/lProcess3"/>
    <dgm:cxn modelId="{BCA76DC3-2784-4AA6-8D1B-0CF0DBCD19B0}" type="presOf" srcId="{3391DBED-E919-41A6-8979-9DB2444F9764}" destId="{3761017F-235B-4BD4-9159-F9762C512D5D}" srcOrd="0" destOrd="0" presId="urn:microsoft.com/office/officeart/2005/8/layout/lProcess3"/>
    <dgm:cxn modelId="{5D3DD0BB-9BB4-4906-A100-D2662C35CCF1}" type="presParOf" srcId="{3761017F-235B-4BD4-9159-F9762C512D5D}" destId="{54E5AF7B-58EC-4847-B367-D641C17B559B}" srcOrd="0" destOrd="0" presId="urn:microsoft.com/office/officeart/2005/8/layout/lProcess3"/>
    <dgm:cxn modelId="{0C2350AF-FD27-4D87-A45A-0F0AEF85D993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AFB97135-2B24-4CAC-85B6-77A1D4969CFE}" type="presOf" srcId="{3391DBED-E919-41A6-8979-9DB2444F9764}" destId="{3761017F-235B-4BD4-9159-F9762C512D5D}" srcOrd="0" destOrd="0" presId="urn:microsoft.com/office/officeart/2005/8/layout/lProcess3"/>
    <dgm:cxn modelId="{01C3A645-DD57-42B0-B1E5-9A9A05A125B9}" type="presOf" srcId="{F4BA8958-B708-4874-8C1A-A36FFE6773BE}" destId="{9044BD5D-D305-4641-8677-46679CDC8D42}" srcOrd="0" destOrd="0" presId="urn:microsoft.com/office/officeart/2005/8/layout/lProcess3"/>
    <dgm:cxn modelId="{89BBF308-7BC5-4F77-8513-05B6C5E0860D}" type="presParOf" srcId="{3761017F-235B-4BD4-9159-F9762C512D5D}" destId="{54E5AF7B-58EC-4847-B367-D641C17B559B}" srcOrd="0" destOrd="0" presId="urn:microsoft.com/office/officeart/2005/8/layout/lProcess3"/>
    <dgm:cxn modelId="{DC46A09E-B605-4E6C-97A6-BCDF4161AAD1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0E0A02C-A035-4463-AC88-3B5A646E7C58}" type="presOf" srcId="{3391DBED-E919-41A6-8979-9DB2444F9764}" destId="{3761017F-235B-4BD4-9159-F9762C512D5D}" srcOrd="0" destOrd="0" presId="urn:microsoft.com/office/officeart/2005/8/layout/lProcess3"/>
    <dgm:cxn modelId="{5EC08073-AD5B-40DC-9796-A206AEC37CE5}" type="presOf" srcId="{F4BA8958-B708-4874-8C1A-A36FFE6773BE}" destId="{9044BD5D-D305-4641-8677-46679CDC8D42}" srcOrd="0" destOrd="0" presId="urn:microsoft.com/office/officeart/2005/8/layout/lProcess3"/>
    <dgm:cxn modelId="{B9A1D3BD-A67C-48E5-9B7C-9BFF1183ABCE}" type="presParOf" srcId="{3761017F-235B-4BD4-9159-F9762C512D5D}" destId="{54E5AF7B-58EC-4847-B367-D641C17B559B}" srcOrd="0" destOrd="0" presId="urn:microsoft.com/office/officeart/2005/8/layout/lProcess3"/>
    <dgm:cxn modelId="{D4454C50-FB13-441B-8C0E-C2F69E680BF1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500" b="1" dirty="0">
              <a:solidFill>
                <a:schemeClr val="tx1"/>
              </a:solidFill>
            </a:rPr>
            <a:t>Unterrichts-organisation</a:t>
          </a:r>
          <a:endParaRPr lang="de-DE" sz="15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X="2277" custLinFactNeighborY="47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BC6A3C54-07DE-450E-93AA-E0CDF3F2AC65}" type="presOf" srcId="{3391DBED-E919-41A6-8979-9DB2444F9764}" destId="{3761017F-235B-4BD4-9159-F9762C512D5D}" srcOrd="0" destOrd="0" presId="urn:microsoft.com/office/officeart/2005/8/layout/lProcess3"/>
    <dgm:cxn modelId="{422EF771-722F-49CC-888D-6766DCD56687}" type="presOf" srcId="{F4BA8958-B708-4874-8C1A-A36FFE6773BE}" destId="{9044BD5D-D305-4641-8677-46679CDC8D42}" srcOrd="0" destOrd="0" presId="urn:microsoft.com/office/officeart/2005/8/layout/lProcess3"/>
    <dgm:cxn modelId="{C431CEF0-0343-4A81-8233-DDE46B9C5919}" type="presParOf" srcId="{3761017F-235B-4BD4-9159-F9762C512D5D}" destId="{54E5AF7B-58EC-4847-B367-D641C17B559B}" srcOrd="0" destOrd="0" presId="urn:microsoft.com/office/officeart/2005/8/layout/lProcess3"/>
    <dgm:cxn modelId="{5B4AEFC2-4294-4572-A730-F3503828995F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400" b="1" dirty="0">
              <a:solidFill>
                <a:schemeClr val="tx1"/>
              </a:solidFill>
            </a:rPr>
            <a:t>Aufnahme-</a:t>
          </a:r>
          <a:br>
            <a:rPr lang="de-DE" sz="1400" b="1" dirty="0">
              <a:solidFill>
                <a:schemeClr val="tx1"/>
              </a:solidFill>
            </a:rPr>
          </a:br>
          <a:r>
            <a:rPr lang="de-DE" sz="1400" b="1" dirty="0" smtClean="0">
              <a:solidFill>
                <a:schemeClr val="tx1"/>
              </a:solidFill>
            </a:rPr>
            <a:t>voraus-setzungen</a:t>
          </a:r>
          <a:endParaRPr lang="de-DE" sz="14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DF92CF79-8487-4EB7-B467-B84D43C5B36C}" type="presOf" srcId="{F4BA8958-B708-4874-8C1A-A36FFE6773BE}" destId="{9044BD5D-D305-4641-8677-46679CDC8D42}" srcOrd="0" destOrd="0" presId="urn:microsoft.com/office/officeart/2005/8/layout/lProcess3"/>
    <dgm:cxn modelId="{72578136-7584-4CCD-8312-2DE15446CCE3}" type="presOf" srcId="{3391DBED-E919-41A6-8979-9DB2444F9764}" destId="{3761017F-235B-4BD4-9159-F9762C512D5D}" srcOrd="0" destOrd="0" presId="urn:microsoft.com/office/officeart/2005/8/layout/lProcess3"/>
    <dgm:cxn modelId="{EE4D599B-76C2-4CED-9452-5E1EA588C91F}" type="presParOf" srcId="{3761017F-235B-4BD4-9159-F9762C512D5D}" destId="{54E5AF7B-58EC-4847-B367-D641C17B559B}" srcOrd="0" destOrd="0" presId="urn:microsoft.com/office/officeart/2005/8/layout/lProcess3"/>
    <dgm:cxn modelId="{E634BA0D-C814-435E-80BA-15CF641B7419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500" b="1" dirty="0">
              <a:solidFill>
                <a:schemeClr val="tx1"/>
              </a:solidFill>
            </a:rPr>
            <a:t>Unterrichts-organisation</a:t>
          </a:r>
          <a:endParaRPr lang="de-DE" sz="15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X="2277" custLinFactNeighborY="47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9EC8808E-0AF8-4BC0-9A84-4F9BC2706AE1}" type="presOf" srcId="{F4BA8958-B708-4874-8C1A-A36FFE6773BE}" destId="{9044BD5D-D305-4641-8677-46679CDC8D42}" srcOrd="0" destOrd="0" presId="urn:microsoft.com/office/officeart/2005/8/layout/lProcess3"/>
    <dgm:cxn modelId="{D58DDE38-4432-4A9B-8A21-02324A3BA22E}" type="presOf" srcId="{3391DBED-E919-41A6-8979-9DB2444F9764}" destId="{3761017F-235B-4BD4-9159-F9762C512D5D}" srcOrd="0" destOrd="0" presId="urn:microsoft.com/office/officeart/2005/8/layout/lProcess3"/>
    <dgm:cxn modelId="{4E4E3B06-E070-4659-BDD0-4E469C98AA7A}" type="presParOf" srcId="{3761017F-235B-4BD4-9159-F9762C512D5D}" destId="{54E5AF7B-58EC-4847-B367-D641C17B559B}" srcOrd="0" destOrd="0" presId="urn:microsoft.com/office/officeart/2005/8/layout/lProcess3"/>
    <dgm:cxn modelId="{5512AE6A-13EC-4A8D-9BA2-FFA1C29534E7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500" b="1" dirty="0">
              <a:solidFill>
                <a:schemeClr val="tx1"/>
              </a:solidFill>
            </a:rPr>
            <a:t>Unterrichts-organisation</a:t>
          </a:r>
          <a:endParaRPr lang="de-DE" sz="15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X="2277" custLinFactNeighborY="47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7F0FFAA1-FF1A-46B2-89AB-AFF0EEA7A081}" type="presOf" srcId="{3391DBED-E919-41A6-8979-9DB2444F9764}" destId="{3761017F-235B-4BD4-9159-F9762C512D5D}" srcOrd="0" destOrd="0" presId="urn:microsoft.com/office/officeart/2005/8/layout/lProcess3"/>
    <dgm:cxn modelId="{61B57023-90BD-4EC9-BD58-8C1B94504C90}" type="presOf" srcId="{F4BA8958-B708-4874-8C1A-A36FFE6773BE}" destId="{9044BD5D-D305-4641-8677-46679CDC8D42}" srcOrd="0" destOrd="0" presId="urn:microsoft.com/office/officeart/2005/8/layout/lProcess3"/>
    <dgm:cxn modelId="{B69A83B1-92D8-408B-80AF-5CD5FCA02922}" type="presParOf" srcId="{3761017F-235B-4BD4-9159-F9762C512D5D}" destId="{54E5AF7B-58EC-4847-B367-D641C17B559B}" srcOrd="0" destOrd="0" presId="urn:microsoft.com/office/officeart/2005/8/layout/lProcess3"/>
    <dgm:cxn modelId="{CF0FC4E0-118A-4F75-87CC-9D0F61338468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500" b="1" dirty="0">
              <a:solidFill>
                <a:schemeClr val="tx1"/>
              </a:solidFill>
            </a:rPr>
            <a:t>Unterrichts-organisation</a:t>
          </a:r>
          <a:endParaRPr lang="de-DE" sz="1500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X="2277" custLinFactNeighborY="47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61AE0006-93DA-4B75-BB33-B81CAB933F10}" type="presOf" srcId="{3391DBED-E919-41A6-8979-9DB2444F9764}" destId="{3761017F-235B-4BD4-9159-F9762C512D5D}" srcOrd="0" destOrd="0" presId="urn:microsoft.com/office/officeart/2005/8/layout/lProcess3"/>
    <dgm:cxn modelId="{D6198DF1-3B25-4FBB-9F7C-AEFF3FF1604B}" type="presOf" srcId="{F4BA8958-B708-4874-8C1A-A36FFE6773BE}" destId="{9044BD5D-D305-4641-8677-46679CDC8D42}" srcOrd="0" destOrd="0" presId="urn:microsoft.com/office/officeart/2005/8/layout/lProcess3"/>
    <dgm:cxn modelId="{29C8748F-C7D0-41AA-9013-932A48D4C45D}" type="presParOf" srcId="{3761017F-235B-4BD4-9159-F9762C512D5D}" destId="{54E5AF7B-58EC-4847-B367-D641C17B559B}" srcOrd="0" destOrd="0" presId="urn:microsoft.com/office/officeart/2005/8/layout/lProcess3"/>
    <dgm:cxn modelId="{34F0666C-78C2-4414-9B20-7A23DFE3377A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</dgm:ptLst>
  <dgm:cxnLst>
    <dgm:cxn modelId="{B91ACDCF-7938-4333-B4C3-B5EA74520EC9}" type="presOf" srcId="{3391DBED-E919-41A6-8979-9DB2444F9764}" destId="{3761017F-235B-4BD4-9159-F9762C512D5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sz="1500" b="1" dirty="0" smtClean="0">
              <a:solidFill>
                <a:schemeClr val="tx1"/>
              </a:solidFill>
            </a:rPr>
            <a:t>Förderung</a:t>
          </a: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X="-13662" custLinFactNeighborY="-8068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6019BC91-E45E-40F6-813C-E31C08D0C9E9}" type="presOf" srcId="{F4BA8958-B708-4874-8C1A-A36FFE6773BE}" destId="{9044BD5D-D305-4641-8677-46679CDC8D42}" srcOrd="0" destOrd="0" presId="urn:microsoft.com/office/officeart/2005/8/layout/lProcess3"/>
    <dgm:cxn modelId="{D65713C3-20B9-4013-98AF-4A4472F2DC47}" type="presOf" srcId="{3391DBED-E919-41A6-8979-9DB2444F9764}" destId="{3761017F-235B-4BD4-9159-F9762C512D5D}" srcOrd="0" destOrd="0" presId="urn:microsoft.com/office/officeart/2005/8/layout/lProcess3"/>
    <dgm:cxn modelId="{521626C6-B5FB-4AAF-94CF-040113401418}" type="presParOf" srcId="{3761017F-235B-4BD4-9159-F9762C512D5D}" destId="{54E5AF7B-58EC-4847-B367-D641C17B559B}" srcOrd="0" destOrd="0" presId="urn:microsoft.com/office/officeart/2005/8/layout/lProcess3"/>
    <dgm:cxn modelId="{AA992461-2B22-4394-94D1-E7483F923C43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15139D29-0B55-40C4-8C5A-AF0437DE967D}" type="presOf" srcId="{3391DBED-E919-41A6-8979-9DB2444F9764}" destId="{3761017F-235B-4BD4-9159-F9762C512D5D}" srcOrd="0" destOrd="0" presId="urn:microsoft.com/office/officeart/2005/8/layout/lProcess3"/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F09EC63E-7AE8-4B3E-BAAC-868949D73507}" type="presOf" srcId="{F4BA8958-B708-4874-8C1A-A36FFE6773BE}" destId="{9044BD5D-D305-4641-8677-46679CDC8D42}" srcOrd="0" destOrd="0" presId="urn:microsoft.com/office/officeart/2005/8/layout/lProcess3"/>
    <dgm:cxn modelId="{79C3654F-2B4B-4AE0-A09F-AB2D94849051}" type="presParOf" srcId="{3761017F-235B-4BD4-9159-F9762C512D5D}" destId="{54E5AF7B-58EC-4847-B367-D641C17B559B}" srcOrd="0" destOrd="0" presId="urn:microsoft.com/office/officeart/2005/8/layout/lProcess3"/>
    <dgm:cxn modelId="{5BD877F8-B009-4221-B447-D76AC612A737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91DBED-E919-41A6-8979-9DB2444F976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4BA8958-B708-4874-8C1A-A36FFE6773BE}">
      <dgm:prSet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de-DE" b="1" dirty="0">
              <a:solidFill>
                <a:schemeClr val="tx1"/>
              </a:solidFill>
            </a:rPr>
            <a:t>Unterrichts-organisation</a:t>
          </a:r>
          <a:endParaRPr lang="de-DE" dirty="0">
            <a:solidFill>
              <a:schemeClr val="tx1"/>
            </a:solidFill>
          </a:endParaRPr>
        </a:p>
      </dgm:t>
    </dgm:pt>
    <dgm:pt modelId="{F7B65E51-4AD2-4311-9152-CA54B15710D3}" type="parTrans" cxnId="{48ECE898-16BB-45AD-BB48-F3C283C6159A}">
      <dgm:prSet/>
      <dgm:spPr/>
      <dgm:t>
        <a:bodyPr/>
        <a:lstStyle/>
        <a:p>
          <a:endParaRPr lang="de-DE"/>
        </a:p>
      </dgm:t>
    </dgm:pt>
    <dgm:pt modelId="{8B52AD14-68E7-47B8-8456-87ED52EA1B26}" type="sibTrans" cxnId="{48ECE898-16BB-45AD-BB48-F3C283C6159A}">
      <dgm:prSet/>
      <dgm:spPr/>
      <dgm:t>
        <a:bodyPr/>
        <a:lstStyle/>
        <a:p>
          <a:endParaRPr lang="de-DE"/>
        </a:p>
      </dgm:t>
    </dgm:pt>
    <dgm:pt modelId="{3761017F-235B-4BD4-9159-F9762C512D5D}" type="pres">
      <dgm:prSet presAssocID="{3391DBED-E919-41A6-8979-9DB2444F976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54E5AF7B-58EC-4847-B367-D641C17B559B}" type="pres">
      <dgm:prSet presAssocID="{F4BA8958-B708-4874-8C1A-A36FFE6773BE}" presName="horFlow" presStyleCnt="0"/>
      <dgm:spPr/>
    </dgm:pt>
    <dgm:pt modelId="{9044BD5D-D305-4641-8677-46679CDC8D42}" type="pres">
      <dgm:prSet presAssocID="{F4BA8958-B708-4874-8C1A-A36FFE6773BE}" presName="bigChev" presStyleLbl="node1" presStyleIdx="0" presStyleCnt="1" custLinFactNeighborY="-2113"/>
      <dgm:spPr/>
      <dgm:t>
        <a:bodyPr/>
        <a:lstStyle/>
        <a:p>
          <a:endParaRPr lang="de-DE"/>
        </a:p>
      </dgm:t>
    </dgm:pt>
  </dgm:ptLst>
  <dgm:cxnLst>
    <dgm:cxn modelId="{48ECE898-16BB-45AD-BB48-F3C283C6159A}" srcId="{3391DBED-E919-41A6-8979-9DB2444F9764}" destId="{F4BA8958-B708-4874-8C1A-A36FFE6773BE}" srcOrd="0" destOrd="0" parTransId="{F7B65E51-4AD2-4311-9152-CA54B15710D3}" sibTransId="{8B52AD14-68E7-47B8-8456-87ED52EA1B26}"/>
    <dgm:cxn modelId="{9717DBFB-3E7A-405F-BF99-E580AFD86E3D}" type="presOf" srcId="{3391DBED-E919-41A6-8979-9DB2444F9764}" destId="{3761017F-235B-4BD4-9159-F9762C512D5D}" srcOrd="0" destOrd="0" presId="urn:microsoft.com/office/officeart/2005/8/layout/lProcess3"/>
    <dgm:cxn modelId="{5FAB7045-C3F0-4299-9980-5FC88A173392}" type="presOf" srcId="{F4BA8958-B708-4874-8C1A-A36FFE6773BE}" destId="{9044BD5D-D305-4641-8677-46679CDC8D42}" srcOrd="0" destOrd="0" presId="urn:microsoft.com/office/officeart/2005/8/layout/lProcess3"/>
    <dgm:cxn modelId="{E8C91DC4-B1E0-414C-8FA0-18528ACA2513}" type="presParOf" srcId="{3761017F-235B-4BD4-9159-F9762C512D5D}" destId="{54E5AF7B-58EC-4847-B367-D641C17B559B}" srcOrd="0" destOrd="0" presId="urn:microsoft.com/office/officeart/2005/8/layout/lProcess3"/>
    <dgm:cxn modelId="{E013CD32-21D6-4665-91CC-402D2E9BD1DD}" type="presParOf" srcId="{54E5AF7B-58EC-4847-B367-D641C17B559B}" destId="{9044BD5D-D305-4641-8677-46679CDC8D4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tx1"/>
              </a:solidFill>
            </a:rPr>
            <a:t>Schüler-zahlen</a:t>
          </a:r>
          <a:endParaRPr lang="de-DE" sz="20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6833" y="651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5351" y="651"/>
        <a:ext cx="1045555" cy="69703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>
              <a:solidFill>
                <a:schemeClr val="tx1"/>
              </a:solidFill>
            </a:rPr>
            <a:t>Aufnahme-</a:t>
          </a:r>
          <a:br>
            <a:rPr lang="de-DE" sz="1400" b="1" kern="1200" dirty="0">
              <a:solidFill>
                <a:schemeClr val="tx1"/>
              </a:solidFill>
            </a:rPr>
          </a:br>
          <a:r>
            <a:rPr lang="de-DE" sz="1400" b="1" kern="1200" dirty="0" smtClean="0">
              <a:solidFill>
                <a:schemeClr val="tx1"/>
              </a:solidFill>
            </a:rPr>
            <a:t>voraus-setzungen</a:t>
          </a:r>
          <a:endParaRPr lang="de-DE" sz="14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6833" y="651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5351" y="651"/>
        <a:ext cx="1045555" cy="697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6833" y="651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5351" y="651"/>
        <a:ext cx="1045555" cy="6970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6833" y="651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5351" y="651"/>
        <a:ext cx="1045555" cy="6970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0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 smtClean="0">
              <a:solidFill>
                <a:schemeClr val="tx1"/>
              </a:solidFill>
            </a:rPr>
            <a:t>Förderung</a:t>
          </a:r>
        </a:p>
      </dsp:txBody>
      <dsp:txXfrm>
        <a:off x="348518" y="0"/>
        <a:ext cx="1045555" cy="6970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BD5D-D305-4641-8677-46679CDC8D42}">
      <dsp:nvSpPr>
        <dsp:cNvPr id="0" name=""/>
        <dsp:cNvSpPr/>
      </dsp:nvSpPr>
      <dsp:spPr>
        <a:xfrm>
          <a:off x="3416" y="0"/>
          <a:ext cx="1742591" cy="697036"/>
        </a:xfrm>
        <a:prstGeom prst="chevron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b="1" kern="1200" dirty="0">
              <a:solidFill>
                <a:schemeClr val="tx1"/>
              </a:solidFill>
            </a:rPr>
            <a:t>Unterrichts-organisation</a:t>
          </a:r>
          <a:endParaRPr lang="de-DE" sz="1500" kern="1200" dirty="0">
            <a:solidFill>
              <a:schemeClr val="tx1"/>
            </a:solidFill>
          </a:endParaRPr>
        </a:p>
      </dsp:txBody>
      <dsp:txXfrm>
        <a:off x="351934" y="0"/>
        <a:ext cx="1045555" cy="697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A172B-BC8F-4EE8-8FC3-5B1BE92A82B1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36195-455C-4688-92D7-F723548542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90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36195-455C-4688-92D7-F7235485423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34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36195-455C-4688-92D7-F7235485423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766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36195-455C-4688-92D7-F7235485423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56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3392" y="21415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4E47FC59-7CE3-4A1E-8C8A-B80952E03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4865903B-E173-431D-8A9F-372A779C8A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DF16D68F-9DE2-41C3-8675-14AA3B66DA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5" name="Rectangle 12">
            <a:extLst>
              <a:ext uri="{FF2B5EF4-FFF2-40B4-BE49-F238E27FC236}">
                <a16:creationId xmlns="" xmlns:a16="http://schemas.microsoft.com/office/drawing/2014/main" id="{39B616D7-EA1F-4DBB-8983-49C778B477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6" name="Text Box 20">
            <a:extLst>
              <a:ext uri="{FF2B5EF4-FFF2-40B4-BE49-F238E27FC236}">
                <a16:creationId xmlns="" xmlns:a16="http://schemas.microsoft.com/office/drawing/2014/main" id="{99B60F3A-3716-473C-B884-6C06944013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="" xmlns:a16="http://schemas.microsoft.com/office/drawing/2014/main" id="{1759897B-227D-4DEA-B237-38674B1918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F12D1CFC-ADB8-4542-86AA-025C58CFA5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57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69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46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3392" y="21415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Text Box 20"/>
          <p:cNvSpPr txBox="1">
            <a:spLocks noChangeArrowheads="1"/>
          </p:cNvSpPr>
          <p:nvPr userDrawn="1"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11" name="Rectangle 22"/>
          <p:cNvSpPr>
            <a:spLocks noChangeArrowheads="1"/>
          </p:cNvSpPr>
          <p:nvPr userDrawn="1"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4E47FC59-7CE3-4A1E-8C8A-B80952E03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0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84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79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9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6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35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06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86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143DAF-F14B-4CEB-8BD0-C473466E022F}" type="datetimeFigureOut">
              <a:rPr lang="de-DE" smtClean="0"/>
              <a:t>14.11.2019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59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D9EC2-4DDF-48E1-9DC8-1C903BE5B8E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4E47FC59-7CE3-4A1E-8C8A-B80952E030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="" xmlns:a16="http://schemas.microsoft.com/office/drawing/2014/main" id="{912ADBB0-7501-44FD-BEF3-A946C7997B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6AE7D7BF-9A43-4D7B-8BE2-81A15C9B6F1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4" name="Rectangle 12">
            <a:extLst>
              <a:ext uri="{FF2B5EF4-FFF2-40B4-BE49-F238E27FC236}">
                <a16:creationId xmlns="" xmlns:a16="http://schemas.microsoft.com/office/drawing/2014/main" id="{2B8A1D5D-C030-4FE2-A40D-55DE47DFB6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5" name="Rectangle 22">
            <a:extLst>
              <a:ext uri="{FF2B5EF4-FFF2-40B4-BE49-F238E27FC236}">
                <a16:creationId xmlns="" xmlns:a16="http://schemas.microsoft.com/office/drawing/2014/main" id="{73A009F3-5B93-4572-AEF6-7C9F616A06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7DF7A2A4-DCF1-43BB-AC16-B84BC163B0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2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4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8.xml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8.xml"/><Relationship Id="rId11" Type="http://schemas.openxmlformats.org/officeDocument/2006/relationships/image" Target="../media/image36.jpeg"/><Relationship Id="rId5" Type="http://schemas.openxmlformats.org/officeDocument/2006/relationships/diagramData" Target="../diagrams/data8.xml"/><Relationship Id="rId10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47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4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53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25.svg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11" Type="http://schemas.openxmlformats.org/officeDocument/2006/relationships/image" Target="../media/image61.jpe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60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63.jpeg"/><Relationship Id="rId7" Type="http://schemas.openxmlformats.org/officeDocument/2006/relationships/diagramLayout" Target="../diagrams/layout16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6.xml"/><Relationship Id="rId11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microsoft.com/office/2007/relationships/diagramDrawing" Target="../diagrams/drawing16.xml"/><Relationship Id="rId4" Type="http://schemas.openxmlformats.org/officeDocument/2006/relationships/image" Target="../media/image64.jpeg"/><Relationship Id="rId9" Type="http://schemas.openxmlformats.org/officeDocument/2006/relationships/diagramColors" Target="../diagrams/colors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67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diagramData" Target="../diagrams/data18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11" Type="http://schemas.openxmlformats.org/officeDocument/2006/relationships/image" Target="../media/image72.jpeg"/><Relationship Id="rId5" Type="http://schemas.openxmlformats.org/officeDocument/2006/relationships/diagramColors" Target="../diagrams/colors18.xml"/><Relationship Id="rId15" Type="http://schemas.openxmlformats.org/officeDocument/2006/relationships/image" Target="../media/image76.jpg"/><Relationship Id="rId10" Type="http://schemas.openxmlformats.org/officeDocument/2006/relationships/image" Target="../media/image71.jpe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79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82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9.xml"/><Relationship Id="rId1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12" Type="http://schemas.openxmlformats.org/officeDocument/2006/relationships/image" Target="../media/image9.png"/><Relationship Id="rId17" Type="http://schemas.openxmlformats.org/officeDocument/2006/relationships/slide" Target="slide13.xml"/><Relationship Id="rId2" Type="http://schemas.openxmlformats.org/officeDocument/2006/relationships/diagramData" Target="../diagrams/data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slide" Target="slide10.xml"/><Relationship Id="rId5" Type="http://schemas.openxmlformats.org/officeDocument/2006/relationships/diagramColors" Target="../diagrams/colors1.xml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openxmlformats.org/officeDocument/2006/relationships/image" Target="../media/image1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2" name="Eingekerbter Richtungspfeil 4"/>
          <p:cNvSpPr/>
          <p:nvPr/>
        </p:nvSpPr>
        <p:spPr>
          <a:xfrm>
            <a:off x="427893" y="3205483"/>
            <a:ext cx="1045555" cy="6970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645951" y="381000"/>
            <a:ext cx="9348339" cy="1279717"/>
            <a:chOff x="14079" y="1442907"/>
            <a:chExt cx="6733752" cy="1279717"/>
          </a:xfrm>
        </p:grpSpPr>
        <p:sp>
          <p:nvSpPr>
            <p:cNvPr id="24" name="Abgerundetes Rechteck 23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25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Infoabend am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Beruflichen Gymnasium Technik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45" y="1838020"/>
            <a:ext cx="7374349" cy="491623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93185" y="1782637"/>
            <a:ext cx="4936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 smtClean="0"/>
              <a:t>Willkommen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8180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Fachtheorie und Fachpraxis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 smtClean="0">
                  <a:solidFill>
                    <a:prstClr val="white"/>
                  </a:solidFill>
                </a:rPr>
                <a:t>Bautechnik</a:t>
              </a:r>
              <a:endParaRPr lang="de-DE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Grafik 15" descr="Ein Bild, das Himmel, Person, draußen, Bod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E225621D-2472-4E5F-AF75-7BD4C7E8B4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52" y="1817700"/>
            <a:ext cx="2815734" cy="2420668"/>
          </a:xfrm>
          <a:prstGeom prst="rect">
            <a:avLst/>
          </a:prstGeom>
        </p:spPr>
      </p:pic>
      <p:pic>
        <p:nvPicPr>
          <p:cNvPr id="17" name="Grafik 16" descr="Ein Bild, das Dach, Boden, Person, Gebäude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A7C0A842-AC4D-4B06-8B8F-BCED362D3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86" y="1817700"/>
            <a:ext cx="1949069" cy="242066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942" y="1818517"/>
            <a:ext cx="3943350" cy="241985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697989" y="4485502"/>
            <a:ext cx="4489686" cy="204158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de-DE" altLang="de-DE" sz="2400" b="1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B.</a:t>
            </a:r>
            <a:endParaRPr kumimoji="0" lang="de-DE" altLang="de-DE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Konzipieren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Entwerfen und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Fertigen eines </a:t>
            </a: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Spielhauses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 rot="20619998">
            <a:off x="7981646" y="2394745"/>
            <a:ext cx="4489686" cy="8720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de-DE" altLang="de-DE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2000"/>
              <a:tabLst/>
            </a:pPr>
            <a:r>
              <a:rPr kumimoji="0" lang="de-DE" alt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Übergabe nach Fertigstellung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6686" y="4769557"/>
            <a:ext cx="3677605" cy="13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Fachtheorie und Fachpraxis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 smtClean="0">
                  <a:solidFill>
                    <a:prstClr val="white"/>
                  </a:solidFill>
                </a:rPr>
                <a:t>Gestaltungs- und Medientechnik</a:t>
              </a:r>
              <a:endParaRPr lang="de-DE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Grafik 22" descr="Ein Bild, das Person, Frau, draußen, Mädch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6EACC991-05A1-4077-99E2-13A4ECE0F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88" y="1726033"/>
            <a:ext cx="3715169" cy="2476779"/>
          </a:xfrm>
          <a:prstGeom prst="rect">
            <a:avLst/>
          </a:prstGeom>
        </p:spPr>
      </p:pic>
      <p:pic>
        <p:nvPicPr>
          <p:cNvPr id="24" name="Picture 2" descr="http://ross-schule.de/sites/default/files/imagecache/studiengang/DSC_00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987" y="4269751"/>
            <a:ext cx="3715169" cy="22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3"/>
          <p:cNvSpPr txBox="1">
            <a:spLocks/>
          </p:cNvSpPr>
          <p:nvPr/>
        </p:nvSpPr>
        <p:spPr>
          <a:xfrm>
            <a:off x="7282345" y="1928672"/>
            <a:ext cx="4054475" cy="187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2400" dirty="0">
                <a:solidFill>
                  <a:prstClr val="black"/>
                </a:solidFill>
              </a:rPr>
              <a:t>Im Mittelpunkt stehen Medien</a:t>
            </a:r>
          </a:p>
          <a:p>
            <a:r>
              <a:rPr lang="de-DE" altLang="de-DE" sz="2400" b="1" dirty="0">
                <a:solidFill>
                  <a:prstClr val="black"/>
                </a:solidFill>
              </a:rPr>
              <a:t>Printprodukte</a:t>
            </a:r>
            <a:br>
              <a:rPr lang="de-DE" altLang="de-DE" sz="2400" b="1" dirty="0">
                <a:solidFill>
                  <a:prstClr val="black"/>
                </a:solidFill>
              </a:rPr>
            </a:br>
            <a:r>
              <a:rPr lang="de-DE" altLang="de-DE" sz="2400" dirty="0">
                <a:solidFill>
                  <a:prstClr val="black"/>
                </a:solidFill>
              </a:rPr>
              <a:t>(Plakat, Flyer, Karten)</a:t>
            </a:r>
          </a:p>
          <a:p>
            <a:r>
              <a:rPr lang="de-DE" altLang="de-DE" sz="2400" b="1" dirty="0">
                <a:solidFill>
                  <a:prstClr val="black"/>
                </a:solidFill>
              </a:rPr>
              <a:t>Audiovisuelle Produkte</a:t>
            </a:r>
            <a:r>
              <a:rPr lang="de-DE" altLang="de-DE" sz="2400" dirty="0">
                <a:solidFill>
                  <a:prstClr val="black"/>
                </a:solidFill>
              </a:rPr>
              <a:t> (Kurzfilm, Radiobeitrag, Studioproduktion</a:t>
            </a:r>
          </a:p>
          <a:p>
            <a:r>
              <a:rPr lang="de-DE" altLang="de-DE" sz="2400" dirty="0">
                <a:solidFill>
                  <a:prstClr val="black"/>
                </a:solidFill>
              </a:rPr>
              <a:t>Unterricht an der MM-</a:t>
            </a:r>
            <a:r>
              <a:rPr lang="de-DE" altLang="de-DE" sz="2400" dirty="0" err="1">
                <a:solidFill>
                  <a:prstClr val="black"/>
                </a:solidFill>
              </a:rPr>
              <a:t>BbS</a:t>
            </a:r>
            <a:r>
              <a:rPr lang="de-DE" altLang="de-DE" sz="2400" dirty="0">
                <a:solidFill>
                  <a:prstClr val="black"/>
                </a:solidFill>
              </a:rPr>
              <a:t/>
            </a:r>
            <a:br>
              <a:rPr lang="de-DE" altLang="de-DE" sz="2400" dirty="0">
                <a:solidFill>
                  <a:prstClr val="black"/>
                </a:solidFill>
              </a:rPr>
            </a:br>
            <a:r>
              <a:rPr lang="de-DE" altLang="de-DE" sz="2400" dirty="0" smtClean="0">
                <a:solidFill>
                  <a:prstClr val="black"/>
                </a:solidFill>
              </a:rPr>
              <a:t>Expo-Plaza</a:t>
            </a:r>
            <a:endParaRPr lang="de-DE" altLang="de-DE" sz="3200" dirty="0">
              <a:solidFill>
                <a:prstClr val="black"/>
              </a:solidFill>
            </a:endParaRPr>
          </a:p>
        </p:txBody>
      </p:sp>
      <p:pic>
        <p:nvPicPr>
          <p:cNvPr id="26" name="Picture 4" descr="schul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60" y="4633055"/>
            <a:ext cx="2570205" cy="191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6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6" y="4498938"/>
            <a:ext cx="2872740" cy="1990809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47109" y="2152490"/>
            <a:ext cx="3535680" cy="395196"/>
          </a:xfrm>
        </p:spPr>
        <p:txBody>
          <a:bodyPr/>
          <a:lstStyle/>
          <a:p>
            <a:r>
              <a:rPr lang="de-DE" dirty="0" smtClean="0"/>
              <a:t>Informationsverarbeitung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88" y="2728685"/>
            <a:ext cx="2656332" cy="3984496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1" name="Abgerundetes Rechteck 10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Weitere berufsbezogene Prüfungsfächer</a:t>
              </a:r>
            </a:p>
          </p:txBody>
        </p:sp>
      </p:grpSp>
      <p:sp>
        <p:nvSpPr>
          <p:cNvPr id="15" name="Untertitel 2"/>
          <p:cNvSpPr txBox="1">
            <a:spLocks/>
          </p:cNvSpPr>
          <p:nvPr/>
        </p:nvSpPr>
        <p:spPr>
          <a:xfrm>
            <a:off x="7139578" y="2152490"/>
            <a:ext cx="3535680" cy="395196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Betriebs- und Volkswirtschaft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098" y="3039459"/>
            <a:ext cx="2799141" cy="18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Stundentafel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171625"/>
              </p:ext>
            </p:extLst>
          </p:nvPr>
        </p:nvGraphicFramePr>
        <p:xfrm>
          <a:off x="2645952" y="1801812"/>
          <a:ext cx="9348339" cy="560832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Lernbereiche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Einführungsphase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Qualifikationsphase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Qualifikationsphase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13. Jahrgang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Group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9734917"/>
              </p:ext>
            </p:extLst>
          </p:nvPr>
        </p:nvGraphicFramePr>
        <p:xfrm>
          <a:off x="2645952" y="2303462"/>
          <a:ext cx="9348338" cy="1182624"/>
        </p:xfrm>
        <a:graphic>
          <a:graphicData uri="http://schemas.openxmlformats.org/drawingml/2006/table">
            <a:tbl>
              <a:tblPr/>
              <a:tblGrid>
                <a:gridCol w="25800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4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76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Kernfächer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Englisch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Spanisch/Französisch</a:t>
                      </a: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951198"/>
              </p:ext>
            </p:extLst>
          </p:nvPr>
        </p:nvGraphicFramePr>
        <p:xfrm>
          <a:off x="2645952" y="3486150"/>
          <a:ext cx="9348339" cy="1182624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63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Ergänzungsfächer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Geschichte/Politik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Religion/Werte u. Normen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Physik oder 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313481"/>
              </p:ext>
            </p:extLst>
          </p:nvPr>
        </p:nvGraphicFramePr>
        <p:xfrm>
          <a:off x="2645952" y="4668837"/>
          <a:ext cx="9348339" cy="1439863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39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Profilfächer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Technik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Betriebs- und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Informationsverarbeitung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Praxis</a:t>
                      </a: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kumimoji="0" lang="de-DE" alt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951843"/>
              </p:ext>
            </p:extLst>
          </p:nvPr>
        </p:nvGraphicFramePr>
        <p:xfrm>
          <a:off x="2645952" y="6099175"/>
          <a:ext cx="9348339" cy="304800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61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35(36)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4924484" y="4892043"/>
            <a:ext cx="44955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33CC"/>
                </a:solidFill>
              </a:rPr>
              <a:t>P1</a:t>
            </a:r>
          </a:p>
        </p:txBody>
      </p:sp>
      <p:sp>
        <p:nvSpPr>
          <p:cNvPr id="24" name="Text Box 77"/>
          <p:cNvSpPr txBox="1">
            <a:spLocks noChangeArrowheads="1"/>
          </p:cNvSpPr>
          <p:nvPr/>
        </p:nvSpPr>
        <p:spPr bwMode="auto">
          <a:xfrm>
            <a:off x="4910586" y="2674620"/>
            <a:ext cx="680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33CC"/>
                </a:solidFill>
              </a:rPr>
              <a:t>P2</a:t>
            </a:r>
            <a:br>
              <a:rPr lang="de-DE" altLang="de-DE" sz="1400" b="1" dirty="0">
                <a:solidFill>
                  <a:srgbClr val="0033CC"/>
                </a:solidFill>
              </a:rPr>
            </a:br>
            <a:r>
              <a:rPr lang="de-DE" altLang="de-DE" sz="1400" b="1" dirty="0">
                <a:solidFill>
                  <a:srgbClr val="0033CC"/>
                </a:solidFill>
              </a:rPr>
              <a:t>P3</a:t>
            </a:r>
          </a:p>
        </p:txBody>
      </p:sp>
      <p:sp>
        <p:nvSpPr>
          <p:cNvPr id="25" name="AutoShape 78"/>
          <p:cNvSpPr>
            <a:spLocks/>
          </p:cNvSpPr>
          <p:nvPr/>
        </p:nvSpPr>
        <p:spPr bwMode="auto">
          <a:xfrm>
            <a:off x="4542696" y="2627779"/>
            <a:ext cx="282258" cy="576262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8" name="Text Box 76"/>
          <p:cNvSpPr txBox="1">
            <a:spLocks noChangeArrowheads="1"/>
          </p:cNvSpPr>
          <p:nvPr/>
        </p:nvSpPr>
        <p:spPr bwMode="auto">
          <a:xfrm>
            <a:off x="4914438" y="5125723"/>
            <a:ext cx="40869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400" b="1" dirty="0">
                <a:solidFill>
                  <a:srgbClr val="0033CC"/>
                </a:solidFill>
              </a:rPr>
              <a:t>P4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76305" y="3083799"/>
            <a:ext cx="1742591" cy="697036"/>
            <a:chOff x="3416" y="0"/>
            <a:chExt cx="1742591" cy="697036"/>
          </a:xfrm>
        </p:grpSpPr>
        <p:sp>
          <p:nvSpPr>
            <p:cNvPr id="26" name="Eingekerbter Richtungspfeil 25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500" b="1" kern="1200" dirty="0">
                  <a:solidFill>
                    <a:schemeClr val="tx1"/>
                  </a:solidFill>
                </a:rPr>
                <a:t>Unterrichts-organisation</a:t>
              </a:r>
              <a:endParaRPr lang="de-DE" sz="15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7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Mögliche Prüfungskombinationen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77"/>
              </p:ext>
            </p:extLst>
          </p:nvPr>
        </p:nvGraphicFramePr>
        <p:xfrm>
          <a:off x="2645783" y="1979569"/>
          <a:ext cx="9348508" cy="498673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98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Prüfungsfächer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Kombination III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05747"/>
              </p:ext>
            </p:extLst>
          </p:nvPr>
        </p:nvGraphicFramePr>
        <p:xfrm>
          <a:off x="2645783" y="2480668"/>
          <a:ext cx="9348508" cy="676656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4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1 (e. A.) Profilfach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Technik (M, E, </a:t>
                      </a:r>
                      <a:r>
                        <a:rPr kumimoji="0" lang="de-DE" alt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GuM</a:t>
                      </a: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, B)  </a:t>
                      </a: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</a:rPr>
                        <a:t>	</a:t>
                      </a: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de-DE" alt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Technik (M, E, </a:t>
                      </a:r>
                      <a:r>
                        <a:rPr kumimoji="0" lang="de-DE" altLang="de-DE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GuM</a:t>
                      </a:r>
                      <a:r>
                        <a:rPr kumimoji="0" lang="de-DE" alt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, B) </a:t>
                      </a: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7459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Technik (</a:t>
                      </a:r>
                      <a:r>
                        <a:rPr kumimoji="0" lang="de-DE" altLang="de-DE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GuM</a:t>
                      </a: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540120"/>
              </p:ext>
            </p:extLst>
          </p:nvPr>
        </p:nvGraphicFramePr>
        <p:xfrm>
          <a:off x="2645783" y="3026730"/>
          <a:ext cx="9348508" cy="720306"/>
        </p:xfrm>
        <a:graphic>
          <a:graphicData uri="http://schemas.openxmlformats.org/drawingml/2006/table">
            <a:tbl>
              <a:tblPr/>
              <a:tblGrid>
                <a:gridCol w="2273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03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2 /P 3 (e. A.)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70453"/>
              </p:ext>
            </p:extLst>
          </p:nvPr>
        </p:nvGraphicFramePr>
        <p:xfrm>
          <a:off x="2648958" y="3715301"/>
          <a:ext cx="9345164" cy="932688"/>
        </p:xfrm>
        <a:graphic>
          <a:graphicData uri="http://schemas.openxmlformats.org/drawingml/2006/table">
            <a:tbl>
              <a:tblPr/>
              <a:tblGrid>
                <a:gridCol w="2270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4 (g. A.) Profilfach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Betriebs- und </a:t>
                      </a:r>
                      <a:b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effectLst/>
                          <a:latin typeface="Arial" panose="020B0604020202020204" pitchFamily="34" charset="0"/>
                        </a:rPr>
                        <a:t>    Volkswirtschaft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033445"/>
              </p:ext>
            </p:extLst>
          </p:nvPr>
        </p:nvGraphicFramePr>
        <p:xfrm>
          <a:off x="2648958" y="4524037"/>
          <a:ext cx="9345164" cy="1591056"/>
        </p:xfrm>
        <a:graphic>
          <a:graphicData uri="http://schemas.openxmlformats.org/drawingml/2006/table">
            <a:tbl>
              <a:tblPr/>
              <a:tblGrid>
                <a:gridCol w="22702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39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05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281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Arial" panose="020B0604020202020204" pitchFamily="34" charset="0"/>
                        </a:rPr>
                        <a:t>P 5 (g. A.)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Englisch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Spanisch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</a:t>
                      </a: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Informationsverarbeitung </a:t>
                      </a: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Deutsch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</a:t>
                      </a: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Informationsverarbeitung </a:t>
                      </a: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Mathematik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Physik oder Chemie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de-DE" altLang="de-DE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Informationsverarbeitung </a:t>
                      </a: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de-DE" altLang="de-DE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de-DE" altLang="de-DE" sz="1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Pfeil nach unten 1"/>
          <p:cNvSpPr/>
          <p:nvPr/>
        </p:nvSpPr>
        <p:spPr>
          <a:xfrm rot="10800000">
            <a:off x="10403454" y="5779698"/>
            <a:ext cx="560717" cy="769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/>
          <p:cNvGrpSpPr/>
          <p:nvPr/>
        </p:nvGrpSpPr>
        <p:grpSpPr>
          <a:xfrm>
            <a:off x="79375" y="3167383"/>
            <a:ext cx="1742591" cy="697036"/>
            <a:chOff x="3416" y="0"/>
            <a:chExt cx="1742591" cy="697036"/>
          </a:xfrm>
        </p:grpSpPr>
        <p:sp>
          <p:nvSpPr>
            <p:cNvPr id="24" name="Eingekerbter Richtungspfeil 23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500" b="1" kern="1200" dirty="0">
                  <a:solidFill>
                    <a:schemeClr val="tx1"/>
                  </a:solidFill>
                </a:rPr>
                <a:t>Unterrichts-organisation</a:t>
              </a:r>
              <a:endParaRPr lang="de-DE" sz="15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9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aphicFrame>
        <p:nvGraphicFramePr>
          <p:cNvPr id="16" name="Group 1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897844"/>
              </p:ext>
            </p:extLst>
          </p:nvPr>
        </p:nvGraphicFramePr>
        <p:xfrm>
          <a:off x="2412280" y="1448536"/>
          <a:ext cx="9252000" cy="4773600"/>
        </p:xfrm>
        <a:graphic>
          <a:graphicData uri="http://schemas.openxmlformats.org/drawingml/2006/table">
            <a:tbl>
              <a:tblPr/>
              <a:tblGrid>
                <a:gridCol w="37197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71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50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92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de-DE" alt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92075" indent="-920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92075" marR="0" lvl="0" indent="-9207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Alle Gymnasien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27088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35075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43063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19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Anteil der Studierenden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70 %</a:t>
                      </a:r>
                      <a:endParaRPr kumimoji="0" lang="de-DE" altLang="de-DE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21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2550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33488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41475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Mathematische, technische oder naturwissenschaftliche Fachrichtung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34 %</a:t>
                      </a:r>
                      <a:endParaRPr kumimoji="0" lang="de-DE" altLang="de-DE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8342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Erfolgreicher Abschluss </a:t>
                      </a:r>
                      <a:endParaRPr kumimoji="0" lang="de-DE" alt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des </a:t>
                      </a: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Studiums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kumimoji="0" lang="de-DE" altLang="de-DE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19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Totalabbruch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kumimoji="0" lang="de-DE" altLang="de-DE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Gruppieren 13"/>
          <p:cNvGrpSpPr/>
          <p:nvPr/>
        </p:nvGrpSpPr>
        <p:grpSpPr>
          <a:xfrm>
            <a:off x="79375" y="3083799"/>
            <a:ext cx="1742591" cy="697036"/>
            <a:chOff x="3416" y="0"/>
            <a:chExt cx="1742591" cy="697036"/>
          </a:xfrm>
        </p:grpSpPr>
        <p:sp>
          <p:nvSpPr>
            <p:cNvPr id="15" name="Eingekerbter Richtungspfeil 14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 kern="1200" dirty="0">
                  <a:solidFill>
                    <a:schemeClr val="tx1"/>
                  </a:solidFill>
                </a:rPr>
                <a:t>Ziele/Vorteile</a:t>
              </a:r>
              <a:endParaRPr lang="de-DE" sz="14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Grafik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75" y="1514590"/>
            <a:ext cx="1811953" cy="517601"/>
          </a:xfrm>
          <a:prstGeom prst="rect">
            <a:avLst/>
          </a:prstGeom>
          <a:noFill/>
        </p:spPr>
      </p:pic>
      <p:grpSp>
        <p:nvGrpSpPr>
          <p:cNvPr id="12" name="Gruppieren 11"/>
          <p:cNvGrpSpPr/>
          <p:nvPr/>
        </p:nvGrpSpPr>
        <p:grpSpPr>
          <a:xfrm>
            <a:off x="2412280" y="381000"/>
            <a:ext cx="9252000" cy="925967"/>
            <a:chOff x="14079" y="1442907"/>
            <a:chExt cx="6733752" cy="1279717"/>
          </a:xfrm>
        </p:grpSpPr>
        <p:sp>
          <p:nvSpPr>
            <p:cNvPr id="13" name="Abgerundetes Rechteck 12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Unterschied 2: Unsere Erfolge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0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619865596"/>
              </p:ext>
            </p:extLst>
          </p:nvPr>
        </p:nvGraphicFramePr>
        <p:xfrm>
          <a:off x="79375" y="3084282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Unterschied 3: Förderkonzepte und Beratung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160444" y="1847996"/>
            <a:ext cx="9919795" cy="403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altLang="de-DE" sz="2400" dirty="0" smtClean="0">
                <a:solidFill>
                  <a:srgbClr val="333399"/>
                </a:solidFill>
                <a:latin typeface="Arial"/>
              </a:rPr>
              <a:t>Schüler*innen-Schüler*innen Nachhilfe</a:t>
            </a:r>
          </a:p>
          <a:p>
            <a:pPr marL="742950" marR="0" lvl="1" indent="-285750" algn="l" defTabSz="914400" rtl="0" eaLnBrk="1" fontAlgn="base" latinLnBrk="0" hangingPunct="1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400" b="0" i="0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Beratung der Schüler*innen in kurzen Intervallen</a:t>
            </a:r>
          </a:p>
          <a:p>
            <a:pPr marL="742950" marR="0" lvl="1" indent="-285750" algn="l" defTabSz="914400" rtl="0" eaLnBrk="1" fontAlgn="base" latinLnBrk="0" hangingPunct="1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altLang="de-DE" sz="2400" dirty="0" smtClean="0">
                <a:solidFill>
                  <a:srgbClr val="333399"/>
                </a:solidFill>
                <a:latin typeface="Arial"/>
              </a:rPr>
              <a:t>Zusammenarbeit mit Sozialarbeiter*innen</a:t>
            </a:r>
          </a:p>
          <a:p>
            <a:pPr marL="742950" marR="0" lvl="1" indent="-285750" algn="l" defTabSz="914400" rtl="0" eaLnBrk="1" fontAlgn="base" latinLnBrk="0" hangingPunct="1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400" b="0" i="0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Zusammenarbeit</a:t>
            </a:r>
            <a:r>
              <a:rPr kumimoji="0" lang="de-DE" altLang="de-DE" sz="2400" b="0" i="0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 mit der Berufsberaterin Frau Becker (Arbeitsagentur)</a:t>
            </a:r>
            <a:endParaRPr kumimoji="0" lang="de-DE" altLang="de-DE" sz="2400" b="0" i="0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585944616"/>
              </p:ext>
            </p:extLst>
          </p:nvPr>
        </p:nvGraphicFramePr>
        <p:xfrm>
          <a:off x="79375" y="3167057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6285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9" y="4567628"/>
            <a:ext cx="3837237" cy="215935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71" y="2003382"/>
            <a:ext cx="3160618" cy="2370463"/>
          </a:xfrm>
          <a:prstGeom prst="rect">
            <a:avLst/>
          </a:prstGeom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Unterschied 4: Außerschulische Aktivitäten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err="1" smtClean="0">
                  <a:solidFill>
                    <a:prstClr val="white"/>
                  </a:solidFill>
                </a:rPr>
                <a:t>Beginnerseminar</a:t>
              </a:r>
              <a:r>
                <a:rPr lang="de-DE" sz="3600" dirty="0" smtClean="0">
                  <a:solidFill>
                    <a:prstClr val="white"/>
                  </a:solidFill>
                </a:rPr>
                <a:t> - 5 Tage Alfsee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07" y="1844132"/>
            <a:ext cx="4593893" cy="344542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99" y="4414749"/>
            <a:ext cx="4196101" cy="23613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62" y="3023351"/>
            <a:ext cx="4160022" cy="234100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896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75786997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Besichtigungen</a:t>
              </a:r>
            </a:p>
          </p:txBody>
        </p:sp>
      </p:grpSp>
      <p:sp>
        <p:nvSpPr>
          <p:cNvPr id="16" name="Textfeld 1"/>
          <p:cNvSpPr txBox="1">
            <a:spLocks noChangeArrowheads="1"/>
          </p:cNvSpPr>
          <p:nvPr/>
        </p:nvSpPr>
        <p:spPr bwMode="auto">
          <a:xfrm rot="20049429">
            <a:off x="2864889" y="2859233"/>
            <a:ext cx="44541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sz="2800" b="1" dirty="0">
                <a:latin typeface="Calibri" panose="020F0502020204030204" pitchFamily="34" charset="0"/>
              </a:rPr>
              <a:t>Kohlekraftwerk Stöcken</a:t>
            </a:r>
          </a:p>
        </p:txBody>
      </p:sp>
      <p:pic>
        <p:nvPicPr>
          <p:cNvPr id="17" name="Picture 8" descr="Gruppenbi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96" y="4529137"/>
            <a:ext cx="4105275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Wasserdamp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96" y="1863725"/>
            <a:ext cx="4103688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Vortra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46" y="4529137"/>
            <a:ext cx="4105275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3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157543551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Besichtigungen</a:t>
              </a:r>
            </a:p>
          </p:txBody>
        </p:sp>
      </p:grp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2645952" y="2172548"/>
            <a:ext cx="3664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de-DE" altLang="de-DE" dirty="0">
                <a:latin typeface="+mn-lt"/>
              </a:rPr>
              <a:t>Energie-Forschungszentrum</a:t>
            </a:r>
          </a:p>
          <a:p>
            <a:pPr algn="ctr" eaLnBrk="1" hangingPunct="1"/>
            <a:r>
              <a:rPr lang="de-DE" altLang="de-DE" dirty="0">
                <a:latin typeface="+mn-lt"/>
              </a:rPr>
              <a:t> Niedersachsen</a:t>
            </a:r>
          </a:p>
        </p:txBody>
      </p:sp>
      <p:pic>
        <p:nvPicPr>
          <p:cNvPr id="22" name="Picture 11" descr="IMG_00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14" y="2001715"/>
            <a:ext cx="3600450" cy="227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IMG_00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13" y="4522665"/>
            <a:ext cx="3600450" cy="21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IMG_00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88" y="3108996"/>
            <a:ext cx="2754312" cy="35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232637" y="381000"/>
            <a:ext cx="6777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 dirty="0">
                <a:solidFill>
                  <a:schemeClr val="tx1"/>
                </a:solidFill>
              </a:rPr>
              <a:t>Herzlich Willkommen </a:t>
            </a:r>
            <a:r>
              <a:rPr lang="de-DE" altLang="de-DE" sz="1800" b="1" dirty="0" smtClean="0">
                <a:solidFill>
                  <a:schemeClr val="tx1"/>
                </a:solidFill>
              </a:rPr>
              <a:t>am Beruflichen </a:t>
            </a:r>
            <a:r>
              <a:rPr lang="de-DE" altLang="de-DE" sz="1800" b="1" dirty="0">
                <a:solidFill>
                  <a:schemeClr val="tx1"/>
                </a:solidFill>
              </a:rPr>
              <a:t>Gymnasiums</a:t>
            </a:r>
            <a:r>
              <a:rPr lang="de-DE" altLang="de-DE" sz="1800" b="1" baseline="0" dirty="0">
                <a:solidFill>
                  <a:schemeClr val="tx1"/>
                </a:solidFill>
              </a:rPr>
              <a:t> </a:t>
            </a:r>
            <a:r>
              <a:rPr lang="de-DE" altLang="de-DE" sz="1800" b="1" baseline="0" dirty="0" smtClean="0">
                <a:solidFill>
                  <a:schemeClr val="tx1"/>
                </a:solidFill>
              </a:rPr>
              <a:t>Technik</a:t>
            </a:r>
            <a:endParaRPr lang="de-DE" altLang="de-DE" sz="1800" dirty="0">
              <a:solidFill>
                <a:schemeClr val="tx1"/>
              </a:solidFill>
            </a:endParaRPr>
          </a:p>
        </p:txBody>
      </p:sp>
      <p:pic>
        <p:nvPicPr>
          <p:cNvPr id="11" name="Picture 16" descr="Luftbild BBS-M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36" y="1219465"/>
            <a:ext cx="67771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1"/>
          <p:cNvSpPr/>
          <p:nvPr/>
        </p:nvSpPr>
        <p:spPr>
          <a:xfrm>
            <a:off x="4931387" y="3117726"/>
            <a:ext cx="2232248" cy="209058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6259495" y="1317104"/>
            <a:ext cx="2232248" cy="2088232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32636" y="5853608"/>
            <a:ext cx="67771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600" b="1" dirty="0">
                <a:solidFill>
                  <a:schemeClr val="tx1"/>
                </a:solidFill>
              </a:rPr>
              <a:t>Berufsbildende Schule </a:t>
            </a:r>
            <a:r>
              <a:rPr lang="de-DE" altLang="de-DE" sz="1600" b="1" dirty="0">
                <a:solidFill>
                  <a:srgbClr val="00B0F0"/>
                </a:solidFill>
              </a:rPr>
              <a:t>Metalltechnik </a:t>
            </a:r>
            <a:r>
              <a:rPr lang="de-DE" altLang="de-DE" sz="1600" b="1" dirty="0">
                <a:solidFill>
                  <a:schemeClr val="tx1"/>
                </a:solidFill>
              </a:rPr>
              <a:t>•</a:t>
            </a:r>
            <a:r>
              <a:rPr lang="de-DE" altLang="de-DE" sz="1600" b="1" dirty="0">
                <a:solidFill>
                  <a:srgbClr val="00B0F0"/>
                </a:solidFill>
              </a:rPr>
              <a:t> </a:t>
            </a:r>
            <a:r>
              <a:rPr lang="de-DE" altLang="de-DE" sz="1600" b="1" dirty="0">
                <a:solidFill>
                  <a:srgbClr val="FF3399"/>
                </a:solidFill>
              </a:rPr>
              <a:t>Elektrotechnik</a:t>
            </a:r>
            <a:r>
              <a:rPr lang="de-DE" altLang="de-DE" sz="1600" b="1" dirty="0">
                <a:solidFill>
                  <a:schemeClr val="bg1"/>
                </a:solidFill>
              </a:rPr>
              <a:t> </a:t>
            </a:r>
            <a:br>
              <a:rPr lang="de-DE" altLang="de-DE" sz="1600" b="1" dirty="0">
                <a:solidFill>
                  <a:schemeClr val="bg1"/>
                </a:solidFill>
              </a:rPr>
            </a:br>
            <a:r>
              <a:rPr lang="de-DE" altLang="de-DE" sz="1600" b="1" dirty="0">
                <a:solidFill>
                  <a:schemeClr val="tx1"/>
                </a:solidFill>
              </a:rPr>
              <a:t>der Region Hannover – Otto-Brenner-Schule</a:t>
            </a:r>
            <a:br>
              <a:rPr lang="de-DE" altLang="de-DE" sz="1600" b="1" dirty="0">
                <a:solidFill>
                  <a:schemeClr val="tx1"/>
                </a:solidFill>
              </a:rPr>
            </a:br>
            <a:r>
              <a:rPr lang="de-DE" altLang="de-DE" sz="1600" dirty="0">
                <a:solidFill>
                  <a:schemeClr val="tx1"/>
                </a:solidFill>
              </a:rPr>
              <a:t>Lavesallee 14, 30169 Hannover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9999639" y="1861236"/>
            <a:ext cx="2476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Eingang </a:t>
            </a:r>
          </a:p>
          <a:p>
            <a:r>
              <a:rPr lang="de-DE" dirty="0"/>
              <a:t>Gustav-</a:t>
            </a:r>
            <a:r>
              <a:rPr lang="de-DE" dirty="0" err="1"/>
              <a:t>Bratke</a:t>
            </a:r>
            <a:r>
              <a:rPr lang="de-DE" dirty="0"/>
              <a:t>-Allee 1</a:t>
            </a:r>
          </a:p>
          <a:p>
            <a:r>
              <a:rPr lang="de-DE" sz="1200" b="1" dirty="0"/>
              <a:t>Berufliches Gymnasium Technik</a:t>
            </a:r>
          </a:p>
          <a:p>
            <a:r>
              <a:rPr lang="de-DE" sz="1200" b="1" dirty="0"/>
              <a:t>Fachoberschule Technik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8491743" y="2184400"/>
            <a:ext cx="1308186" cy="8924"/>
          </a:xfrm>
          <a:prstGeom prst="straightConnector1">
            <a:avLst/>
          </a:prstGeom>
          <a:ln w="50800">
            <a:solidFill>
              <a:srgbClr val="FA4C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6525244" y="4370273"/>
            <a:ext cx="3364644" cy="1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0009799" y="4047107"/>
            <a:ext cx="228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Haupteingang </a:t>
            </a:r>
          </a:p>
          <a:p>
            <a:r>
              <a:rPr lang="de-DE" dirty="0" err="1"/>
              <a:t>Lavesallee</a:t>
            </a:r>
            <a:r>
              <a:rPr lang="de-DE" dirty="0"/>
              <a:t> 14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4E47FC59-7CE3-4A1E-8C8A-B80952E03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79375" y="3045699"/>
            <a:ext cx="1742591" cy="697036"/>
            <a:chOff x="-5098809" y="19782"/>
            <a:chExt cx="1742591" cy="697036"/>
          </a:xfrm>
        </p:grpSpPr>
        <p:sp>
          <p:nvSpPr>
            <p:cNvPr id="18" name="Eingekerbter Richtungspfeil 17"/>
            <p:cNvSpPr/>
            <p:nvPr/>
          </p:nvSpPr>
          <p:spPr>
            <a:xfrm>
              <a:off x="-5098809" y="19782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ingekerbter Richtungspfeil 4"/>
            <p:cNvSpPr/>
            <p:nvPr/>
          </p:nvSpPr>
          <p:spPr>
            <a:xfrm>
              <a:off x="-4750291" y="19782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b="1" kern="1200" dirty="0">
                  <a:solidFill>
                    <a:schemeClr val="tx1"/>
                  </a:solidFill>
                </a:rPr>
                <a:t>Berufliches Gymnasium Technik</a:t>
              </a:r>
              <a:endParaRPr lang="de-DE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5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2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Arbeitsgemeinschaften</a:t>
              </a:r>
            </a:p>
          </p:txBody>
        </p:sp>
      </p:grp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2706525" y="3116933"/>
            <a:ext cx="33650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Physik des Fliegens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Die naturwissenschaftlichen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Gesetze in Theorie 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und Praxis erfahren.</a:t>
            </a:r>
          </a:p>
        </p:txBody>
      </p:sp>
      <p:pic>
        <p:nvPicPr>
          <p:cNvPr id="17" name="Picture 9" descr="C:\Users\Helga\AppData\Local\Temp\_TS4C8C.tmp\_TS6.tmp\IMG_44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815" y="4523458"/>
            <a:ext cx="2835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Helga\AppData\Local\Temp\_TS4C8C.tmp\_TS7.tmp\IMG_44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51" y="4523458"/>
            <a:ext cx="28352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C:\Users\Helga\AppData\Local\Temp\_TS4C8C.tmp\_TS8.tmp\IMG_448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90" y="2043783"/>
            <a:ext cx="2840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C:\Users\Helga\AppData\Local\Temp\_TS4C8C.tmp\_TS9.tmp\IMG_448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13" y="2059658"/>
            <a:ext cx="2817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6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Arbeitsgemeinschaften</a:t>
              </a:r>
            </a:p>
          </p:txBody>
        </p:sp>
      </p:grpSp>
      <p:sp>
        <p:nvSpPr>
          <p:cNvPr id="16" name="Textfeld 1"/>
          <p:cNvSpPr txBox="1">
            <a:spLocks noChangeArrowheads="1"/>
          </p:cNvSpPr>
          <p:nvPr/>
        </p:nvSpPr>
        <p:spPr bwMode="auto">
          <a:xfrm>
            <a:off x="2773447" y="2059778"/>
            <a:ext cx="60406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Programmieren</a:t>
            </a:r>
            <a:endParaRPr lang="de-DE" alt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Schüler*innen programmieren</a:t>
            </a: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ihre eigenen Spiele in Visual Studio C# (C++ Basis)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099" y="3675685"/>
            <a:ext cx="3155727" cy="16983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871" y="3675685"/>
            <a:ext cx="3205506" cy="172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1579419511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Veranstaltungen/Messen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4" descr="zwischenlager 061023_01 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83" y="1845464"/>
            <a:ext cx="4567997" cy="30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IMG_296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43" y="4484334"/>
            <a:ext cx="1676916" cy="223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920" y="1841219"/>
            <a:ext cx="3812225" cy="25390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19" y="5112385"/>
            <a:ext cx="2856649" cy="16075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081" y="5112385"/>
            <a:ext cx="2366599" cy="16075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336" y="4484333"/>
            <a:ext cx="1676696" cy="22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128124942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08097"/>
              </p:ext>
            </p:extLst>
          </p:nvPr>
        </p:nvGraphicFramePr>
        <p:xfrm>
          <a:off x="4459857" y="1817700"/>
          <a:ext cx="4041044" cy="4084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8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2419"/>
                <a:gridCol w="6008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08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545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459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816907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smtClean="0"/>
                        <a:t>Technik</a:t>
                      </a:r>
                      <a:endParaRPr lang="de-DE" sz="18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Gesamt</a:t>
                      </a:r>
                      <a:endParaRPr lang="de-DE" sz="1400" b="1" dirty="0"/>
                    </a:p>
                  </a:txBody>
                  <a:tcPr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smtClean="0"/>
                        <a:t>Metall</a:t>
                      </a:r>
                      <a:endParaRPr lang="de-DE" sz="1400" baseline="0" dirty="0"/>
                    </a:p>
                  </a:txBody>
                  <a:tcPr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aseline="0" dirty="0" smtClean="0"/>
                        <a:t>Elektro</a:t>
                      </a:r>
                      <a:endParaRPr lang="de-DE" sz="1400" baseline="0" dirty="0"/>
                    </a:p>
                  </a:txBody>
                  <a:tcPr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Bau</a:t>
                      </a:r>
                      <a:endParaRPr lang="de-DE" sz="1400" dirty="0"/>
                    </a:p>
                  </a:txBody>
                  <a:tcPr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GuM</a:t>
                      </a:r>
                      <a:endParaRPr lang="de-DE" sz="1400" dirty="0"/>
                    </a:p>
                  </a:txBody>
                  <a:tcPr vert="vert27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6907">
                <a:tc>
                  <a:txBody>
                    <a:bodyPr/>
                    <a:lstStyle/>
                    <a:p>
                      <a:pPr algn="ctr"/>
                      <a:endParaRPr lang="de-DE" sz="14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de-DE" sz="14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b="1" baseline="0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3600" b="1" baseline="0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b="1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690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11 (85)</a:t>
                      </a:r>
                      <a:endParaRPr lang="de-DE" sz="14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2800" b="1" dirty="0" smtClean="0"/>
                        <a:t>11</a:t>
                      </a:r>
                      <a:endParaRPr lang="de-DE" sz="28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b="1" baseline="0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baseline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2000" b="1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dirty="0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690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12 (73)</a:t>
                      </a:r>
                      <a:endParaRPr lang="de-DE" sz="14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smtClean="0"/>
                        <a:t>14</a:t>
                      </a:r>
                      <a:endParaRPr lang="de-DE" sz="28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baseline="0" dirty="0" smtClean="0">
                          <a:solidFill>
                            <a:srgbClr val="C55BC8"/>
                          </a:solidFill>
                        </a:rPr>
                        <a:t>4</a:t>
                      </a:r>
                      <a:endParaRPr lang="de-DE" sz="2000" b="1" baseline="0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000" b="1" kern="1200" baseline="0" dirty="0" smtClean="0">
                          <a:solidFill>
                            <a:srgbClr val="C55BC8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de-DE" sz="2000" b="1" kern="1200" baseline="0" dirty="0">
                        <a:solidFill>
                          <a:srgbClr val="C55BC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C55BC8"/>
                          </a:solidFill>
                        </a:rPr>
                        <a:t>1</a:t>
                      </a:r>
                      <a:endParaRPr lang="de-DE" sz="2000" b="1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000" b="1" kern="1200" baseline="0" dirty="0" smtClean="0">
                          <a:solidFill>
                            <a:srgbClr val="C55BC8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de-DE" sz="2000" b="1" kern="1200" baseline="0" dirty="0">
                        <a:solidFill>
                          <a:srgbClr val="C55BC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6907"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smtClean="0"/>
                        <a:t>13 (71)</a:t>
                      </a:r>
                      <a:endParaRPr lang="de-DE" sz="14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smtClean="0"/>
                        <a:t>15</a:t>
                      </a:r>
                      <a:endParaRPr lang="de-DE" sz="2800" b="1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baseline="0" dirty="0" smtClean="0">
                          <a:solidFill>
                            <a:srgbClr val="C55BC8"/>
                          </a:solidFill>
                        </a:rPr>
                        <a:t>4</a:t>
                      </a:r>
                      <a:endParaRPr lang="de-DE" sz="2000" b="1" baseline="0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000" b="1" kern="1200" baseline="0" dirty="0" smtClean="0">
                          <a:solidFill>
                            <a:srgbClr val="C55BC8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de-DE" sz="2000" b="1" kern="1200" baseline="0" dirty="0">
                        <a:solidFill>
                          <a:srgbClr val="C55BC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smtClean="0">
                          <a:solidFill>
                            <a:srgbClr val="C55BC8"/>
                          </a:solidFill>
                        </a:rPr>
                        <a:t>1</a:t>
                      </a:r>
                      <a:endParaRPr lang="de-DE" sz="2000" b="1" dirty="0">
                        <a:solidFill>
                          <a:srgbClr val="C55BC8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000" b="1" kern="1200" baseline="0" dirty="0" smtClean="0">
                          <a:solidFill>
                            <a:srgbClr val="C55BC8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de-DE" sz="2000" b="1" kern="1200" baseline="0" dirty="0">
                        <a:solidFill>
                          <a:srgbClr val="C55BC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Grafik 8" descr="Weiblich">
            <a:extLst>
              <a:ext uri="{FF2B5EF4-FFF2-40B4-BE49-F238E27FC236}">
                <a16:creationId xmlns="" xmlns:a16="http://schemas.microsoft.com/office/drawing/2014/main" id="{7160472A-4AA2-4875-B010-53363E9933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64297" y="2724317"/>
            <a:ext cx="530083" cy="530083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>
            <a:off x="2594193" y="381000"/>
            <a:ext cx="9348339" cy="977793"/>
            <a:chOff x="14079" y="1442907"/>
            <a:chExt cx="6733752" cy="1279717"/>
          </a:xfrm>
        </p:grpSpPr>
        <p:sp>
          <p:nvSpPr>
            <p:cNvPr id="24" name="Abgerundetes Rechteck 23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Schüler*innenzahlen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8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108614548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Partnerschaften</a:t>
              </a:r>
            </a:p>
          </p:txBody>
        </p:sp>
      </p:grpSp>
      <p:sp>
        <p:nvSpPr>
          <p:cNvPr id="29" name="Rechteck 28"/>
          <p:cNvSpPr/>
          <p:nvPr/>
        </p:nvSpPr>
        <p:spPr>
          <a:xfrm>
            <a:off x="2336800" y="2067746"/>
            <a:ext cx="2479282" cy="4093428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Zusammenarbeit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mit der </a:t>
            </a: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Universität </a:t>
            </a: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uniKIK</a:t>
            </a: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Winteruni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Gauß-AG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der Hochschule Hannover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Vorlesungen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46" y="1782461"/>
            <a:ext cx="3177145" cy="23828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98" y="1779781"/>
            <a:ext cx="3180719" cy="238553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23" y="4387595"/>
            <a:ext cx="2006494" cy="15048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65" y="4385646"/>
            <a:ext cx="2011611" cy="15087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225" y="4385646"/>
            <a:ext cx="2009092" cy="15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686" y="4363704"/>
            <a:ext cx="2813736" cy="240355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65" y="1878438"/>
            <a:ext cx="3072324" cy="1964497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57" y="1878439"/>
            <a:ext cx="3072329" cy="196449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97" y="4232380"/>
            <a:ext cx="2943089" cy="2514050"/>
          </a:xfrm>
          <a:prstGeom prst="rect">
            <a:avLst/>
          </a:prstGeom>
        </p:spPr>
      </p:pic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991744048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Partnerschaften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2685860" y="3108996"/>
            <a:ext cx="260946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Studienfahrt </a:t>
            </a: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in die USA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Sprache, Kultur und Wirtschaft </a:t>
            </a:r>
          </a:p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hautnah erfahren!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639" y="3108996"/>
            <a:ext cx="3398471" cy="173818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4098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991744048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Partnerschaften</a:t>
              </a: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40" y="1817700"/>
            <a:ext cx="5843336" cy="4827104"/>
          </a:xfrm>
          <a:prstGeom prst="rect">
            <a:avLst/>
          </a:prstGeom>
        </p:spPr>
      </p:pic>
      <p:sp>
        <p:nvSpPr>
          <p:cNvPr id="19" name="Textfeld 1"/>
          <p:cNvSpPr txBox="1">
            <a:spLocks noChangeArrowheads="1"/>
          </p:cNvSpPr>
          <p:nvPr/>
        </p:nvSpPr>
        <p:spPr bwMode="auto">
          <a:xfrm>
            <a:off x="2685860" y="3108996"/>
            <a:ext cx="26094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HAZ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Vom 07.11.2017</a:t>
            </a:r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Studienfahrten</a:t>
              </a:r>
            </a:p>
          </p:txBody>
        </p:sp>
      </p:grpSp>
      <p:sp>
        <p:nvSpPr>
          <p:cNvPr id="21" name="Textfeld 1"/>
          <p:cNvSpPr txBox="1">
            <a:spLocks noChangeArrowheads="1"/>
          </p:cNvSpPr>
          <p:nvPr/>
        </p:nvSpPr>
        <p:spPr bwMode="auto">
          <a:xfrm>
            <a:off x="2339594" y="1817700"/>
            <a:ext cx="26094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de-DE" alt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Sprache und Kultur 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hautnah erfahren!</a:t>
            </a:r>
          </a:p>
        </p:txBody>
      </p:sp>
      <p:pic>
        <p:nvPicPr>
          <p:cNvPr id="23" name="Picture 6" descr="D:\Users\Helga\Pictures\Spanien Klassenfahrt\IMG_03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10" y="1791395"/>
            <a:ext cx="1834107" cy="137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"/>
          <p:cNvSpPr txBox="1">
            <a:spLocks noChangeArrowheads="1"/>
          </p:cNvSpPr>
          <p:nvPr/>
        </p:nvSpPr>
        <p:spPr bwMode="auto">
          <a:xfrm>
            <a:off x="2515920" y="3510908"/>
            <a:ext cx="20094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Spanien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Allgäu</a:t>
            </a:r>
          </a:p>
          <a:p>
            <a:pPr eaLnBrk="1" hangingPunct="1"/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alt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Tirol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89" y="3319632"/>
            <a:ext cx="2094623" cy="13964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77" y="1817700"/>
            <a:ext cx="2588994" cy="14567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4244" y="1844049"/>
            <a:ext cx="1423665" cy="25298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54" y="4784542"/>
            <a:ext cx="3320363" cy="18684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56" y="3272134"/>
            <a:ext cx="2612861" cy="147017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677" y="4813674"/>
            <a:ext cx="2626723" cy="17511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13" y="1811607"/>
            <a:ext cx="4067504" cy="271166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02" y="4300012"/>
            <a:ext cx="4026330" cy="226481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1405700"/>
            <a:ext cx="9675223" cy="54523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3767666"/>
            <a:ext cx="4635500" cy="309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>
                  <a:solidFill>
                    <a:prstClr val="white"/>
                  </a:solidFill>
                </a:rPr>
                <a:t>Sportangebot</a:t>
              </a:r>
            </a:p>
          </p:txBody>
        </p:sp>
      </p:grpSp>
      <p:pic>
        <p:nvPicPr>
          <p:cNvPr id="19" name="Picture 11" descr="IMG_000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343" y="1868356"/>
            <a:ext cx="3384550" cy="228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feld 1"/>
          <p:cNvSpPr txBox="1">
            <a:spLocks noChangeArrowheads="1"/>
          </p:cNvSpPr>
          <p:nvPr/>
        </p:nvSpPr>
        <p:spPr bwMode="auto">
          <a:xfrm>
            <a:off x="2063464" y="2015490"/>
            <a:ext cx="3276633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Ski- und Snowboard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Windsurfen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Inliner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Judo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American Sports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HaBa</a:t>
            </a: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FuBa</a:t>
            </a: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VoBa</a:t>
            </a:r>
            <a:r>
              <a:rPr lang="de-DE" altLang="de-D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BaBa</a:t>
            </a:r>
            <a:endParaRPr lang="de-DE" alt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alt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uvm</a:t>
            </a:r>
            <a:r>
              <a:rPr lang="de-DE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94" y="4920329"/>
            <a:ext cx="5221599" cy="16945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43" y="4176430"/>
            <a:ext cx="3384550" cy="24384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13" y="1882026"/>
            <a:ext cx="3113830" cy="23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29333502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529836" y="2274900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wenn Sie den </a:t>
            </a:r>
            <a:r>
              <a:rPr lang="de-DE" altLang="de-DE" sz="2000" b="1" dirty="0">
                <a:solidFill>
                  <a:srgbClr val="333399"/>
                </a:solidFill>
                <a:latin typeface="Arial"/>
              </a:rPr>
              <a:t>„Erweiterten Sekundarabschluss I“ </a:t>
            </a: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erworben haben,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529836" y="3486554"/>
            <a:ext cx="934834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wenn Sie </a:t>
            </a:r>
            <a:r>
              <a:rPr lang="de-DE" altLang="de-DE" sz="2000" b="1" dirty="0">
                <a:solidFill>
                  <a:srgbClr val="333399"/>
                </a:solidFill>
                <a:latin typeface="Arial"/>
              </a:rPr>
              <a:t>die Klasse 10 eines Gymnasiums </a:t>
            </a:r>
            <a:r>
              <a:rPr lang="de-DE" altLang="de-DE" sz="2000" b="1" dirty="0" smtClean="0">
                <a:solidFill>
                  <a:srgbClr val="333399"/>
                </a:solidFill>
                <a:latin typeface="Arial"/>
              </a:rPr>
              <a:t/>
            </a:r>
            <a:br>
              <a:rPr lang="de-DE" altLang="de-DE" sz="2000" b="1" dirty="0" smtClean="0">
                <a:solidFill>
                  <a:srgbClr val="333399"/>
                </a:solidFill>
                <a:latin typeface="Arial"/>
              </a:rPr>
            </a:br>
            <a:r>
              <a:rPr lang="de-DE" altLang="de-DE" sz="2000" b="1" dirty="0" smtClean="0">
                <a:solidFill>
                  <a:srgbClr val="333399"/>
                </a:solidFill>
                <a:latin typeface="Arial"/>
              </a:rPr>
              <a:t>erfolgreich </a:t>
            </a:r>
            <a:r>
              <a:rPr lang="de-DE" altLang="de-DE" sz="2000" b="1" dirty="0">
                <a:solidFill>
                  <a:srgbClr val="333399"/>
                </a:solidFill>
                <a:latin typeface="Arial"/>
              </a:rPr>
              <a:t>abgeschlossen </a:t>
            </a: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haben.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529836" y="4716232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2000" b="1" dirty="0">
                <a:solidFill>
                  <a:srgbClr val="FF0000"/>
                </a:solidFill>
                <a:latin typeface="Arial"/>
              </a:rPr>
              <a:t>„Verweildauer im Beruflichen Gymnasium“ 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29836" y="5274867"/>
            <a:ext cx="9348340" cy="98488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rgbClr val="333399"/>
                </a:solidFill>
                <a:latin typeface="Arial"/>
              </a:rPr>
              <a:t>Normalfall </a:t>
            </a:r>
            <a:r>
              <a:rPr lang="de-DE" sz="2000" b="1" dirty="0">
                <a:solidFill>
                  <a:srgbClr val="333399"/>
                </a:solidFill>
                <a:latin typeface="Arial"/>
              </a:rPr>
              <a:t>drei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 Schuljahre.</a:t>
            </a:r>
            <a:br>
              <a:rPr lang="de-DE" sz="2000" dirty="0">
                <a:solidFill>
                  <a:srgbClr val="333399"/>
                </a:solidFill>
                <a:latin typeface="Arial"/>
              </a:rPr>
            </a:br>
            <a:endParaRPr lang="de-DE" sz="2000" dirty="0">
              <a:solidFill>
                <a:srgbClr val="333399"/>
              </a:solidFill>
              <a:latin typeface="Arial"/>
            </a:endParaRPr>
          </a:p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rgbClr val="333399"/>
                </a:solidFill>
                <a:latin typeface="Arial"/>
              </a:rPr>
              <a:t>Eine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 Wiederholung möglich.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="" xmlns:a16="http://schemas.microsoft.com/office/drawing/2014/main" id="{17B988FC-5DCF-4112-9AF7-547223A30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836" y="2880727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oder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2529837" y="381000"/>
            <a:ext cx="9348339" cy="1279717"/>
            <a:chOff x="14079" y="1442907"/>
            <a:chExt cx="6733752" cy="1279717"/>
          </a:xfrm>
        </p:grpSpPr>
        <p:sp>
          <p:nvSpPr>
            <p:cNvPr id="18" name="Abgerundetes Rechteck 17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Einführungsphase = Klasse 11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9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E47FC59-7CE3-4A1E-8C8A-B80952E03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6" y="381000"/>
            <a:ext cx="1571348" cy="500728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22479" y="3100264"/>
            <a:ext cx="1742591" cy="697036"/>
            <a:chOff x="-5098809" y="19782"/>
            <a:chExt cx="1742591" cy="697036"/>
          </a:xfrm>
        </p:grpSpPr>
        <p:sp>
          <p:nvSpPr>
            <p:cNvPr id="11" name="Eingekerbter Richtungspfeil 10"/>
            <p:cNvSpPr/>
            <p:nvPr/>
          </p:nvSpPr>
          <p:spPr>
            <a:xfrm>
              <a:off x="-5098809" y="19782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ingekerbter Richtungspfeil 4"/>
            <p:cNvSpPr/>
            <p:nvPr/>
          </p:nvSpPr>
          <p:spPr>
            <a:xfrm>
              <a:off x="-4750291" y="19782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b="1" kern="1200" dirty="0">
                  <a:solidFill>
                    <a:schemeClr val="tx1"/>
                  </a:solidFill>
                </a:rPr>
                <a:t>Berufliches Gymnasium Technik</a:t>
              </a:r>
              <a:endParaRPr lang="de-DE" sz="16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91" y="381000"/>
            <a:ext cx="5346291" cy="6179375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7552559" y="1991009"/>
            <a:ext cx="2042879" cy="2117511"/>
          </a:xfrm>
          <a:prstGeom prst="ellipse">
            <a:avLst/>
          </a:prstGeom>
          <a:noFill/>
          <a:ln w="57150">
            <a:solidFill>
              <a:srgbClr val="E62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4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446114" y="1811667"/>
            <a:ext cx="9348340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de-DE" altLang="de-DE" b="1" dirty="0">
                <a:solidFill>
                  <a:srgbClr val="FF0000"/>
                </a:solidFill>
                <a:latin typeface="Arial"/>
              </a:rPr>
              <a:t>Termine:</a:t>
            </a:r>
            <a:r>
              <a:rPr lang="de-DE" altLang="de-DE" b="1" dirty="0">
                <a:solidFill>
                  <a:srgbClr val="333399"/>
                </a:solidFill>
                <a:latin typeface="Arial"/>
              </a:rPr>
              <a:t/>
            </a:r>
            <a:br>
              <a:rPr lang="de-DE" altLang="de-DE" b="1" dirty="0">
                <a:solidFill>
                  <a:srgbClr val="333399"/>
                </a:solidFill>
                <a:latin typeface="Arial"/>
              </a:rPr>
            </a:b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voraussichtlich 05. </a:t>
            </a:r>
            <a:r>
              <a:rPr lang="de-DE" altLang="de-DE" b="1" dirty="0">
                <a:solidFill>
                  <a:srgbClr val="333399"/>
                </a:solidFill>
                <a:latin typeface="Arial"/>
              </a:rPr>
              <a:t>bis </a:t>
            </a: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07.02.2020, </a:t>
            </a:r>
            <a:br>
              <a:rPr lang="de-DE" altLang="de-DE" b="1" dirty="0" smtClean="0">
                <a:solidFill>
                  <a:srgbClr val="333399"/>
                </a:solidFill>
                <a:latin typeface="Arial"/>
              </a:rPr>
            </a:b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11:30 </a:t>
            </a:r>
            <a:r>
              <a:rPr lang="de-DE" altLang="de-DE" b="1" dirty="0">
                <a:solidFill>
                  <a:srgbClr val="333399"/>
                </a:solidFill>
                <a:latin typeface="Arial"/>
              </a:rPr>
              <a:t>bis 15:00 </a:t>
            </a: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Uhr, Gustav-Bratke-Allee 1</a:t>
            </a:r>
            <a:endParaRPr lang="de-DE" altLang="de-DE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446114" y="3457963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Lebenslauf (tabellarisch, lückenlos, unterschrieben) 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446114" y="3988890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ein Passfoto 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446114" y="4546654"/>
            <a:ext cx="934834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u="sng" dirty="0">
                <a:solidFill>
                  <a:srgbClr val="333399"/>
                </a:solidFill>
                <a:latin typeface="Arial"/>
              </a:rPr>
              <a:t>Jahreszeugnisse</a:t>
            </a: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 ab Klasse 5 und das letzte Halbjahreszeugnis (Originale) sowie jeweils eine Fotokopie dieser Zeugnisse bzw. beglaubigte Kopien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446114" y="5425590"/>
            <a:ext cx="934834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Anmeldeformular der BBS-ME 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446114" y="5904988"/>
            <a:ext cx="934834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rgbClr val="333399"/>
                </a:solidFill>
                <a:latin typeface="Arial"/>
              </a:rPr>
              <a:t>Regionsbogen zur Schulpflichtüberwachung durch die Region Hannover (nur Realschulabsolventen!)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07087" y="3080482"/>
            <a:ext cx="1742591" cy="697036"/>
            <a:chOff x="3416" y="0"/>
            <a:chExt cx="1742591" cy="697036"/>
          </a:xfrm>
        </p:grpSpPr>
        <p:sp>
          <p:nvSpPr>
            <p:cNvPr id="26" name="Eingekerbter Richtungspfeil 25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dirty="0">
                  <a:solidFill>
                    <a:schemeClr val="tx1"/>
                  </a:solidFill>
                </a:rPr>
                <a:t>Anmelde-verfahren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2446114" y="381000"/>
            <a:ext cx="9348339" cy="1279717"/>
            <a:chOff x="14079" y="1442907"/>
            <a:chExt cx="6733752" cy="1279717"/>
          </a:xfrm>
        </p:grpSpPr>
        <p:sp>
          <p:nvSpPr>
            <p:cNvPr id="17" name="Abgerundetes Rechteck 16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Persönliche Vorstellung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7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645951" y="2227170"/>
            <a:ext cx="9348340" cy="5604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333399"/>
                </a:solidFill>
                <a:latin typeface="Arial"/>
              </a:rPr>
              <a:t>Die Noten </a:t>
            </a:r>
            <a:r>
              <a:rPr lang="de-DE" altLang="de-DE" sz="1800" dirty="0" smtClean="0">
                <a:solidFill>
                  <a:srgbClr val="333399"/>
                </a:solidFill>
                <a:latin typeface="Arial"/>
              </a:rPr>
              <a:t>in Mathematik</a:t>
            </a:r>
            <a:r>
              <a:rPr lang="de-DE" altLang="de-DE" sz="1800" dirty="0">
                <a:solidFill>
                  <a:srgbClr val="333399"/>
                </a:solidFill>
                <a:latin typeface="Arial"/>
              </a:rPr>
              <a:t>, Deutsch, Englisch und Naturwissenschaften (letzten </a:t>
            </a:r>
            <a:r>
              <a:rPr lang="de-DE" altLang="de-DE" sz="1800" dirty="0" smtClean="0">
                <a:solidFill>
                  <a:srgbClr val="333399"/>
                </a:solidFill>
                <a:latin typeface="Arial"/>
              </a:rPr>
              <a:t>Zeugnis)</a:t>
            </a:r>
            <a:endParaRPr lang="de-DE" altLang="de-DE" sz="1800" dirty="0">
              <a:solidFill>
                <a:srgbClr val="333399"/>
              </a:solidFill>
              <a:latin typeface="Arial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645951" y="3170632"/>
            <a:ext cx="9348340" cy="5604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333399"/>
                </a:solidFill>
                <a:latin typeface="Arial"/>
              </a:rPr>
              <a:t>Die Noten und Bemerkungen im Arbeits- und Sozialverhalten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645951" y="4130170"/>
            <a:ext cx="9348340" cy="5604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fontAlgn="base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dirty="0">
                <a:solidFill>
                  <a:srgbClr val="333399"/>
                </a:solidFill>
                <a:latin typeface="Arial"/>
              </a:rPr>
              <a:t>Fehltage, insbesondere unentschuldigte </a:t>
            </a:r>
            <a:r>
              <a:rPr lang="de-DE" altLang="de-DE" sz="1800" dirty="0" smtClean="0">
                <a:solidFill>
                  <a:srgbClr val="333399"/>
                </a:solidFill>
                <a:latin typeface="Arial"/>
              </a:rPr>
              <a:t>Fehltage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79375" y="3205483"/>
            <a:ext cx="1742591" cy="697036"/>
            <a:chOff x="3416" y="0"/>
            <a:chExt cx="1742591" cy="697036"/>
          </a:xfrm>
        </p:grpSpPr>
        <p:sp>
          <p:nvSpPr>
            <p:cNvPr id="19" name="Eingekerbter Richtungspfeil 18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dirty="0">
                  <a:solidFill>
                    <a:schemeClr val="tx1"/>
                  </a:solidFill>
                </a:rPr>
                <a:t>Anmelde-verfahren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645951" y="381000"/>
            <a:ext cx="9348339" cy="1279717"/>
            <a:chOff x="14079" y="1442907"/>
            <a:chExt cx="6733752" cy="1279717"/>
          </a:xfrm>
        </p:grpSpPr>
        <p:sp>
          <p:nvSpPr>
            <p:cNvPr id="24" name="Abgerundetes Rechteck 23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Auswahlkriterien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3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0686" y="3222170"/>
            <a:ext cx="9417826" cy="25607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Viel Spaß bei der Besichtigung</a:t>
            </a:r>
            <a:br>
              <a:rPr lang="de-DE" dirty="0" smtClean="0"/>
            </a:br>
            <a:r>
              <a:rPr lang="de-DE" dirty="0" smtClean="0"/>
              <a:t> der Fachpraxisräume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867051" y="746649"/>
            <a:ext cx="7410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000" dirty="0" smtClean="0">
                <a:latin typeface="+mj-lt"/>
                <a:ea typeface="+mj-ea"/>
                <a:cs typeface="+mj-cs"/>
              </a:rPr>
              <a:t>Mehr </a:t>
            </a:r>
            <a:r>
              <a:rPr lang="de-DE" sz="6000" dirty="0">
                <a:latin typeface="+mj-lt"/>
                <a:ea typeface="+mj-ea"/>
                <a:cs typeface="+mj-cs"/>
              </a:rPr>
              <a:t>Informationen</a:t>
            </a:r>
            <a:br>
              <a:rPr lang="de-DE" sz="6000" dirty="0">
                <a:latin typeface="+mj-lt"/>
                <a:ea typeface="+mj-ea"/>
                <a:cs typeface="+mj-cs"/>
              </a:rPr>
            </a:br>
            <a:r>
              <a:rPr lang="de-DE" sz="6000" dirty="0" smtClean="0">
                <a:latin typeface="+mj-lt"/>
                <a:ea typeface="+mj-ea"/>
                <a:cs typeface="+mj-cs"/>
              </a:rPr>
              <a:t>jetzt  </a:t>
            </a:r>
            <a:r>
              <a:rPr lang="de-DE" sz="6000" dirty="0">
                <a:latin typeface="+mj-lt"/>
                <a:ea typeface="+mj-ea"/>
                <a:cs typeface="+mj-cs"/>
              </a:rPr>
              <a:t>im </a:t>
            </a:r>
            <a:r>
              <a:rPr lang="de-DE" sz="6000" dirty="0" smtClean="0">
                <a:latin typeface="+mj-lt"/>
                <a:ea typeface="+mj-ea"/>
                <a:cs typeface="+mj-cs"/>
              </a:rPr>
              <a:t>Foyer</a:t>
            </a:r>
            <a:endParaRPr lang="de-DE" sz="60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0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2" name="Eingekerbter Richtungspfeil 4"/>
          <p:cNvSpPr/>
          <p:nvPr/>
        </p:nvSpPr>
        <p:spPr>
          <a:xfrm>
            <a:off x="427893" y="3205483"/>
            <a:ext cx="1045555" cy="6970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1400" dirty="0">
              <a:solidFill>
                <a:schemeClr val="tx1"/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645951" y="381000"/>
            <a:ext cx="9348339" cy="1279717"/>
            <a:chOff x="14079" y="1442907"/>
            <a:chExt cx="6733752" cy="1279717"/>
          </a:xfrm>
        </p:grpSpPr>
        <p:sp>
          <p:nvSpPr>
            <p:cNvPr id="24" name="Abgerundetes Rechteck 23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Danke für Ihre Aufmerksamkeit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7" name="Grafik 2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1503" r="18018" b="501"/>
          <a:stretch/>
        </p:blipFill>
        <p:spPr bwMode="auto">
          <a:xfrm>
            <a:off x="8759034" y="1817700"/>
            <a:ext cx="3074125" cy="2655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hteck 4"/>
          <p:cNvSpPr/>
          <p:nvPr/>
        </p:nvSpPr>
        <p:spPr>
          <a:xfrm>
            <a:off x="8874422" y="4645865"/>
            <a:ext cx="2958737" cy="1775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Kultusminister </a:t>
            </a:r>
            <a:r>
              <a:rPr lang="de-DE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Tonne: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„Sie können zu Recht stolz sein </a:t>
            </a:r>
            <a:r>
              <a:rPr lang="de-DE" sz="24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</a:t>
            </a:r>
            <a:r>
              <a:rPr lang="de-DE" sz="2400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 </a:t>
            </a:r>
            <a:r>
              <a:rPr lang="de-DE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Arbeit.“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51" y="1817700"/>
            <a:ext cx="5883863" cy="39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schemeClr val="bg1"/>
                </a:solidFill>
              </a:rPr>
              <a:t>Kompetenz | </a:t>
            </a:r>
            <a:r>
              <a:rPr lang="de-DE" sz="1200" i="1" dirty="0">
                <a:solidFill>
                  <a:schemeClr val="bg1"/>
                </a:solidFill>
              </a:rPr>
              <a:t>for </a:t>
            </a:r>
            <a:r>
              <a:rPr lang="de-DE" sz="1200" dirty="0">
                <a:solidFill>
                  <a:schemeClr val="bg1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475188" y="6099175"/>
            <a:ext cx="6400800" cy="304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dirty="0">
                <a:solidFill>
                  <a:srgbClr val="000000"/>
                </a:solidFill>
              </a:rPr>
              <a:t>Kompetenzzentrum </a:t>
            </a:r>
            <a:r>
              <a:rPr lang="de-DE" altLang="de-DE" sz="1600" b="1" dirty="0">
                <a:solidFill>
                  <a:srgbClr val="00B0F0"/>
                </a:solidFill>
              </a:rPr>
              <a:t>Metalltechnik </a:t>
            </a:r>
            <a:r>
              <a:rPr lang="de-DE" altLang="de-DE" sz="1600" b="1" dirty="0">
                <a:solidFill>
                  <a:schemeClr val="tx1"/>
                </a:solidFill>
              </a:rPr>
              <a:t>•</a:t>
            </a:r>
            <a:r>
              <a:rPr lang="de-DE" altLang="de-DE" sz="1600" b="1" dirty="0">
                <a:solidFill>
                  <a:srgbClr val="00B0F0"/>
                </a:solidFill>
              </a:rPr>
              <a:t> </a:t>
            </a:r>
            <a:r>
              <a:rPr lang="de-DE" altLang="de-DE" sz="1600" b="1" dirty="0">
                <a:solidFill>
                  <a:srgbClr val="FF3399"/>
                </a:solidFill>
              </a:rPr>
              <a:t>Elektrotechnik</a:t>
            </a:r>
            <a:r>
              <a:rPr lang="de-DE" altLang="de-DE" sz="1600" b="1" dirty="0">
                <a:solidFill>
                  <a:schemeClr val="bg1"/>
                </a:solidFill>
              </a:rPr>
              <a:t> </a:t>
            </a:r>
            <a:endParaRPr lang="de-DE" altLang="de-DE" sz="1600" b="1" dirty="0">
              <a:solidFill>
                <a:srgbClr val="FC0000"/>
              </a:solidFill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4529" y="3675685"/>
            <a:ext cx="76672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092" y="381000"/>
            <a:ext cx="9243081" cy="6168085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122479" y="3100264"/>
            <a:ext cx="1742591" cy="697036"/>
            <a:chOff x="-5098809" y="19782"/>
            <a:chExt cx="1742591" cy="697036"/>
          </a:xfrm>
        </p:grpSpPr>
        <p:sp>
          <p:nvSpPr>
            <p:cNvPr id="11" name="Eingekerbter Richtungspfeil 10"/>
            <p:cNvSpPr/>
            <p:nvPr/>
          </p:nvSpPr>
          <p:spPr>
            <a:xfrm>
              <a:off x="-5098809" y="19782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ingekerbter Richtungspfeil 4"/>
            <p:cNvSpPr/>
            <p:nvPr/>
          </p:nvSpPr>
          <p:spPr>
            <a:xfrm>
              <a:off x="-4750291" y="19782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600" b="1" kern="1200" dirty="0">
                  <a:solidFill>
                    <a:schemeClr val="tx1"/>
                  </a:solidFill>
                </a:rPr>
                <a:t>Berufliches Gymnasium Technik</a:t>
              </a:r>
              <a:endParaRPr lang="de-DE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8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2333898" y="1623235"/>
            <a:ext cx="95445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>
              <a:solidFill>
                <a:srgbClr val="333399"/>
              </a:solidFill>
              <a:latin typeface="Arial"/>
            </a:endParaRPr>
          </a:p>
          <a:p>
            <a:r>
              <a:rPr lang="de-DE" sz="2000" dirty="0">
                <a:solidFill>
                  <a:srgbClr val="333399"/>
                </a:solidFill>
                <a:latin typeface="Arial"/>
              </a:rPr>
              <a:t>Der Förderverein der </a:t>
            </a:r>
            <a:r>
              <a:rPr lang="de-DE" sz="2000" dirty="0" err="1">
                <a:solidFill>
                  <a:srgbClr val="333399"/>
                </a:solidFill>
                <a:latin typeface="Arial"/>
              </a:rPr>
              <a:t>bbs|me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 fördert Bildung und Erziehung an unserer </a:t>
            </a: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Schule.</a:t>
            </a:r>
          </a:p>
          <a:p>
            <a:r>
              <a:rPr lang="de-DE" sz="2000" dirty="0" smtClean="0">
                <a:solidFill>
                  <a:srgbClr val="333399"/>
                </a:solidFill>
                <a:latin typeface="Arial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Anschaffung von Geräten 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und Materialien zur Unterstützung moderner </a:t>
            </a: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Unterrichtsmethoden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Verwaltung der 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Kopiergelder der Schülerinnen und </a:t>
            </a: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Schüler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Finanzielle Unterstützung bedürftiger Schülerinnen und Schüler</a:t>
            </a:r>
          </a:p>
          <a:p>
            <a:endParaRPr lang="de-DE" sz="2000" dirty="0" smtClean="0">
              <a:solidFill>
                <a:srgbClr val="333399"/>
              </a:solidFill>
              <a:latin typeface="Arial"/>
            </a:endParaRPr>
          </a:p>
          <a:p>
            <a:r>
              <a:rPr lang="de-DE" sz="2000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de-DE" sz="2000" dirty="0" smtClean="0">
                <a:solidFill>
                  <a:srgbClr val="333399"/>
                </a:solidFill>
                <a:latin typeface="Arial"/>
              </a:rPr>
              <a:t>überparteilich 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und unabhängig von Interessenverbänden. </a:t>
            </a:r>
          </a:p>
          <a:p>
            <a:endParaRPr lang="de-DE" sz="2000" dirty="0" smtClean="0">
              <a:solidFill>
                <a:srgbClr val="333399"/>
              </a:solidFill>
              <a:latin typeface="Arial"/>
            </a:endParaRPr>
          </a:p>
          <a:p>
            <a:r>
              <a:rPr lang="de-DE" sz="2000" dirty="0" smtClean="0">
                <a:solidFill>
                  <a:srgbClr val="333399"/>
                </a:solidFill>
                <a:latin typeface="Arial"/>
              </a:rPr>
              <a:t>Der </a:t>
            </a:r>
            <a:r>
              <a:rPr lang="de-DE" sz="2000" dirty="0">
                <a:solidFill>
                  <a:srgbClr val="333399"/>
                </a:solidFill>
                <a:latin typeface="Arial"/>
              </a:rPr>
              <a:t>Jahresbeitrag für Schüler, Eltern und Lehrkräfte beträgt 17 EUR. Firmen zahlen für die Mitgliedschaft 30 EUR pro Jahr.</a:t>
            </a:r>
          </a:p>
          <a:p>
            <a:endParaRPr lang="de-DE" sz="2000" dirty="0">
              <a:solidFill>
                <a:srgbClr val="333399"/>
              </a:solidFill>
              <a:latin typeface="Arial"/>
            </a:endParaRPr>
          </a:p>
          <a:p>
            <a:r>
              <a:rPr lang="de-DE" sz="2000" dirty="0">
                <a:solidFill>
                  <a:srgbClr val="333399"/>
                </a:solidFill>
                <a:latin typeface="Arial"/>
              </a:rPr>
              <a:t>Vorsitzender: G. Thiemann</a:t>
            </a:r>
          </a:p>
          <a:p>
            <a:endParaRPr lang="de-DE" sz="2000" dirty="0">
              <a:solidFill>
                <a:srgbClr val="333399"/>
              </a:solidFill>
              <a:latin typeface="Arial"/>
            </a:endParaRPr>
          </a:p>
          <a:p>
            <a:r>
              <a:rPr lang="de-DE" sz="2000" dirty="0">
                <a:solidFill>
                  <a:srgbClr val="333399"/>
                </a:solidFill>
                <a:latin typeface="Arial"/>
              </a:rPr>
              <a:t>Bankverbindung: Sparkasse Hannover, IBAN: DE54 2505 0180 0000 5164 30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0" name="Abgerundetes Rechteck 9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Förderverein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95355" y="3106608"/>
            <a:ext cx="1742591" cy="697036"/>
            <a:chOff x="3416" y="0"/>
            <a:chExt cx="1742591" cy="697036"/>
          </a:xfrm>
        </p:grpSpPr>
        <p:sp>
          <p:nvSpPr>
            <p:cNvPr id="13" name="Eingekerbter Richtungspfeil 12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500" b="1" kern="1200" dirty="0">
                  <a:solidFill>
                    <a:schemeClr val="tx1"/>
                  </a:solidFill>
                </a:rPr>
                <a:t>Unterrichts-organisation</a:t>
              </a:r>
              <a:endParaRPr lang="de-DE" sz="15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645950" y="1817700"/>
            <a:ext cx="9348339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3200" b="1" dirty="0">
                <a:solidFill>
                  <a:srgbClr val="0070C0"/>
                </a:solidFill>
                <a:cs typeface="Arial" panose="020B0604020202020204" pitchFamily="34" charset="0"/>
              </a:rPr>
              <a:t>Abschluss: </a:t>
            </a:r>
          </a:p>
          <a:p>
            <a:pPr algn="ctr">
              <a:buFontTx/>
              <a:buNone/>
            </a:pPr>
            <a:r>
              <a:rPr lang="de-DE" altLang="de-DE" sz="3200" b="1" dirty="0">
                <a:solidFill>
                  <a:srgbClr val="FF0000"/>
                </a:solidFill>
                <a:cs typeface="Arial" panose="020B0604020202020204" pitchFamily="34" charset="0"/>
              </a:rPr>
              <a:t>Allgemeine Hochschulreife</a:t>
            </a:r>
          </a:p>
          <a:p>
            <a:pPr algn="ctr">
              <a:buFontTx/>
              <a:buNone/>
            </a:pPr>
            <a:r>
              <a:rPr lang="de-DE" altLang="de-DE" sz="3200" b="1" dirty="0">
                <a:solidFill>
                  <a:srgbClr val="FF0000"/>
                </a:solidFill>
                <a:cs typeface="Arial" panose="020B0604020202020204" pitchFamily="34" charset="0"/>
              </a:rPr>
              <a:t>ABITUR</a:t>
            </a:r>
          </a:p>
          <a:p>
            <a:pPr algn="ctr">
              <a:buFontTx/>
              <a:buNone/>
            </a:pPr>
            <a:endParaRPr lang="de-DE" altLang="de-DE" sz="2400" b="1" dirty="0">
              <a:solidFill>
                <a:prstClr val="black"/>
              </a:solidFill>
            </a:endParaRPr>
          </a:p>
          <a:p>
            <a:pPr algn="ctr">
              <a:buFontTx/>
              <a:buNone/>
            </a:pPr>
            <a:endParaRPr lang="de-DE" altLang="de-DE" sz="2400" b="1" dirty="0">
              <a:solidFill>
                <a:prstClr val="black"/>
              </a:solidFill>
            </a:endParaRPr>
          </a:p>
          <a:p>
            <a:pPr algn="ctr">
              <a:buNone/>
            </a:pPr>
            <a:r>
              <a:rPr lang="de-DE" altLang="de-DE" sz="2400" dirty="0">
                <a:solidFill>
                  <a:srgbClr val="333399"/>
                </a:solidFill>
                <a:latin typeface="Arial"/>
              </a:rPr>
              <a:t>Fortführung </a:t>
            </a:r>
            <a:r>
              <a:rPr lang="de-DE" altLang="de-DE" sz="2400" b="1" dirty="0">
                <a:solidFill>
                  <a:srgbClr val="333399"/>
                </a:solidFill>
                <a:latin typeface="Arial"/>
              </a:rPr>
              <a:t>allgemein bildender  Fächer</a:t>
            </a:r>
            <a:endParaRPr lang="de-DE" altLang="de-DE" sz="2400" dirty="0">
              <a:solidFill>
                <a:srgbClr val="333399"/>
              </a:solidFill>
              <a:latin typeface="Arial"/>
            </a:endParaRPr>
          </a:p>
          <a:p>
            <a:pPr algn="ctr">
              <a:buNone/>
            </a:pPr>
            <a:r>
              <a:rPr lang="de-DE" altLang="de-DE" sz="2400" dirty="0">
                <a:solidFill>
                  <a:srgbClr val="333399"/>
                </a:solidFill>
                <a:latin typeface="Arial"/>
              </a:rPr>
              <a:t>Deutsch, Englisch, Mathe, Chemie, Physik, </a:t>
            </a:r>
          </a:p>
          <a:p>
            <a:pPr algn="ctr">
              <a:buNone/>
            </a:pPr>
            <a:r>
              <a:rPr lang="de-DE" altLang="de-DE" sz="2400" dirty="0">
                <a:solidFill>
                  <a:srgbClr val="333399"/>
                </a:solidFill>
                <a:latin typeface="Arial"/>
              </a:rPr>
              <a:t>Geschichte, Politik, Sport, etc. </a:t>
            </a:r>
          </a:p>
          <a:p>
            <a:pPr algn="ctr">
              <a:buFont typeface="Wingdings" panose="05000000000000000000" pitchFamily="2" charset="2"/>
              <a:buNone/>
            </a:pPr>
            <a:endParaRPr lang="de-DE" altLang="de-DE" sz="2800" b="1" dirty="0">
              <a:solidFill>
                <a:srgbClr val="0070C0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 rot="16200000">
            <a:off x="3228554" y="1982234"/>
            <a:ext cx="331788" cy="1509123"/>
          </a:xfrm>
          <a:prstGeom prst="downArrow">
            <a:avLst>
              <a:gd name="adj1" fmla="val 50000"/>
              <a:gd name="adj2" fmla="val 124761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 rot="5400000">
            <a:off x="11072746" y="1981145"/>
            <a:ext cx="331787" cy="1511299"/>
          </a:xfrm>
          <a:prstGeom prst="downArrow">
            <a:avLst>
              <a:gd name="adj1" fmla="val 50000"/>
              <a:gd name="adj2" fmla="val 113876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86209" y="3083799"/>
            <a:ext cx="1742591" cy="697036"/>
            <a:chOff x="3416" y="0"/>
            <a:chExt cx="1742591" cy="697036"/>
          </a:xfrm>
        </p:grpSpPr>
        <p:sp>
          <p:nvSpPr>
            <p:cNvPr id="20" name="Eingekerbter Richtungspfeil 19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 kern="1200" dirty="0">
                  <a:solidFill>
                    <a:schemeClr val="tx1"/>
                  </a:solidFill>
                </a:rPr>
                <a:t>Ziele/Vorteile</a:t>
              </a:r>
              <a:endParaRPr lang="de-DE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645952" y="381000"/>
            <a:ext cx="9348339" cy="925967"/>
            <a:chOff x="14079" y="1442907"/>
            <a:chExt cx="6733752" cy="1279717"/>
          </a:xfrm>
        </p:grpSpPr>
        <p:sp>
          <p:nvSpPr>
            <p:cNvPr id="23" name="Abgerundetes Rechteck 22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Gemeinsamkeiten mit allen Gymnasien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33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279717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Drei Jahre bis zum Abitur</a:t>
              </a:r>
              <a:endParaRPr lang="de-DE" sz="3600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04609" y="1728840"/>
            <a:ext cx="5354426" cy="469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b="1" dirty="0" smtClean="0">
                <a:solidFill>
                  <a:srgbClr val="FF0000"/>
                </a:solidFill>
                <a:latin typeface="Arial"/>
              </a:rPr>
              <a:t>12. /13. Jahrgang: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Kurssystem</a:t>
            </a:r>
            <a:r>
              <a:rPr lang="de-DE" altLang="de-DE" dirty="0" smtClean="0">
                <a:solidFill>
                  <a:srgbClr val="333399"/>
                </a:solidFill>
                <a:latin typeface="Arial"/>
              </a:rPr>
              <a:t> </a:t>
            </a:r>
            <a:endParaRPr lang="de-DE" altLang="de-DE" dirty="0">
              <a:solidFill>
                <a:srgbClr val="333399"/>
              </a:solidFill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0" i="0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Vertiefung </a:t>
            </a:r>
            <a:r>
              <a:rPr kumimoji="0" lang="de-DE" altLang="de-DE" sz="2000" b="0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in den </a:t>
            </a:r>
            <a:r>
              <a:rPr lang="de-DE" altLang="de-DE" b="1" dirty="0">
                <a:solidFill>
                  <a:srgbClr val="333399"/>
                </a:solidFill>
                <a:latin typeface="Arial"/>
              </a:rPr>
              <a:t>Profilfächern</a:t>
            </a:r>
            <a:endParaRPr kumimoji="0" lang="de-DE" altLang="de-DE" sz="2000" b="0" i="0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1" i="0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Studierfähigkeit </a:t>
            </a:r>
            <a:r>
              <a:rPr kumimoji="0" lang="de-DE" altLang="de-DE" sz="2000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und</a:t>
            </a:r>
            <a:r>
              <a:rPr kumimoji="0" lang="de-DE" altLang="de-DE" sz="2000" b="1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 Berufsorientierung </a:t>
            </a:r>
          </a:p>
          <a:p>
            <a:pPr marL="742950" marR="0" lvl="1" indent="-2857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altLang="de-DE" sz="2000" b="1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Schulhalbjahresergebnisse</a:t>
            </a:r>
            <a:r>
              <a:rPr kumimoji="0" lang="de-DE" altLang="de-DE" sz="2000" b="0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altLang="de-DE" sz="2000" b="0" i="0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sind Teil </a:t>
            </a:r>
            <a:r>
              <a:rPr kumimoji="0" lang="de-DE" altLang="de-DE" sz="2000" b="0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der </a:t>
            </a:r>
            <a:r>
              <a:rPr kumimoji="0" lang="de-DE" altLang="de-DE" sz="2000" b="1" i="0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</a:rPr>
              <a:t>Abiturnote</a:t>
            </a:r>
            <a:endParaRPr kumimoji="0" lang="de-DE" altLang="de-DE" sz="2000" b="0" i="0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79375" y="3167383"/>
            <a:ext cx="1742591" cy="697036"/>
            <a:chOff x="3416" y="0"/>
            <a:chExt cx="1742591" cy="697036"/>
          </a:xfrm>
        </p:grpSpPr>
        <p:sp>
          <p:nvSpPr>
            <p:cNvPr id="17" name="Eingekerbter Richtungspfeil 16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lvl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500" b="1" kern="1200" dirty="0">
                  <a:solidFill>
                    <a:schemeClr val="tx1"/>
                  </a:solidFill>
                </a:rPr>
                <a:t>Unterrichts-organisation</a:t>
              </a:r>
              <a:endParaRPr lang="de-DE" sz="15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2121194" y="1733069"/>
            <a:ext cx="4683415" cy="46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200000"/>
              </a:lnSpc>
              <a:buNone/>
              <a:defRPr/>
            </a:pPr>
            <a:r>
              <a:rPr lang="de-DE" altLang="de-DE" b="1" dirty="0" smtClean="0">
                <a:solidFill>
                  <a:srgbClr val="FF0000"/>
                </a:solidFill>
                <a:latin typeface="Arial"/>
              </a:rPr>
              <a:t>11. Jahrgang: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Klassenverband</a:t>
            </a:r>
            <a:endParaRPr lang="de-DE" altLang="de-DE" b="1" dirty="0">
              <a:solidFill>
                <a:srgbClr val="333399"/>
              </a:solidFill>
              <a:latin typeface="Arial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dirty="0" smtClean="0">
                <a:solidFill>
                  <a:srgbClr val="333399"/>
                </a:solidFill>
                <a:latin typeface="Arial"/>
              </a:rPr>
              <a:t>Berufsbezogene Kompetenzen in den </a:t>
            </a:r>
            <a:r>
              <a:rPr lang="de-DE" altLang="de-DE" b="1" dirty="0" smtClean="0">
                <a:solidFill>
                  <a:srgbClr val="333399"/>
                </a:solidFill>
                <a:latin typeface="Arial"/>
              </a:rPr>
              <a:t>Profilfächern</a:t>
            </a:r>
            <a:endParaRPr lang="de-DE" altLang="de-DE" dirty="0" smtClean="0">
              <a:solidFill>
                <a:srgbClr val="333399"/>
              </a:solidFill>
              <a:latin typeface="Arial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dirty="0" smtClean="0">
                <a:solidFill>
                  <a:srgbClr val="333399"/>
                </a:solidFill>
                <a:latin typeface="Arial"/>
              </a:rPr>
              <a:t>Allgemeinbildende  Fächer </a:t>
            </a:r>
            <a:endParaRPr lang="de-DE" altLang="de-DE" dirty="0">
              <a:solidFill>
                <a:srgbClr val="333399"/>
              </a:solidFill>
              <a:latin typeface="Arial"/>
            </a:endParaRP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§"/>
              <a:defRPr/>
            </a:pPr>
            <a:r>
              <a:rPr lang="de-DE" altLang="de-DE" dirty="0" smtClean="0">
                <a:solidFill>
                  <a:srgbClr val="333399"/>
                </a:solidFill>
                <a:latin typeface="Arial"/>
              </a:rPr>
              <a:t>Informationsverarbeitung</a:t>
            </a:r>
            <a:endParaRPr lang="de-DE" altLang="de-DE" dirty="0" smtClean="0">
              <a:solidFill>
                <a:srgbClr val="3333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9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2858475140"/>
              </p:ext>
            </p:extLst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reihandform 5"/>
          <p:cNvSpPr/>
          <p:nvPr/>
        </p:nvSpPr>
        <p:spPr>
          <a:xfrm>
            <a:off x="4169444" y="4105738"/>
            <a:ext cx="1630700" cy="604989"/>
          </a:xfrm>
          <a:custGeom>
            <a:avLst/>
            <a:gdLst>
              <a:gd name="connsiteX0" fmla="*/ 0 w 1630700"/>
              <a:gd name="connsiteY0" fmla="*/ 0 h 604989"/>
              <a:gd name="connsiteX1" fmla="*/ 1630700 w 1630700"/>
              <a:gd name="connsiteY1" fmla="*/ 0 h 604989"/>
              <a:gd name="connsiteX2" fmla="*/ 1630700 w 1630700"/>
              <a:gd name="connsiteY2" fmla="*/ 604989 h 604989"/>
              <a:gd name="connsiteX3" fmla="*/ 0 w 1630700"/>
              <a:gd name="connsiteY3" fmla="*/ 604989 h 604989"/>
              <a:gd name="connsiteX4" fmla="*/ 0 w 1630700"/>
              <a:gd name="connsiteY4" fmla="*/ 0 h 60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700" h="604989">
                <a:moveTo>
                  <a:pt x="0" y="0"/>
                </a:moveTo>
                <a:lnTo>
                  <a:pt x="1630700" y="0"/>
                </a:lnTo>
                <a:lnTo>
                  <a:pt x="1630700" y="604989"/>
                </a:lnTo>
                <a:lnTo>
                  <a:pt x="0" y="60498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DE" sz="1600" kern="1200" dirty="0"/>
              <a:t>Metalltechnik</a:t>
            </a:r>
          </a:p>
        </p:txBody>
      </p:sp>
      <mc:AlternateContent xmlns:mc="http://schemas.openxmlformats.org/markup-compatibility/2006">
        <mc:Choice xmlns="" xmlns:psuz="http://schemas.microsoft.com/office/powerpoint/2016/summaryzoom" Requires="psuz">
          <p:graphicFrame>
            <p:nvGraphicFramePr>
              <p:cNvPr id="35" name="Zusammenfassungszoom 34">
                <a:extLst>
                  <a:ext uri="{FF2B5EF4-FFF2-40B4-BE49-F238E27FC236}">
                    <a16:creationId xmlns:a16="http://schemas.microsoft.com/office/drawing/2014/main" id="{6A6D5671-7BFD-4335-AFAD-1A84F80C98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3426507"/>
                  </p:ext>
                </p:extLst>
              </p:nvPr>
            </p:nvGraphicFramePr>
            <p:xfrm>
              <a:off x="2115537" y="687149"/>
              <a:ext cx="9501384" cy="5657504"/>
            </p:xfrm>
            <a:graphic>
              <a:graphicData uri="http://schemas.microsoft.com/office/powerpoint/2016/summaryzoom">
                <psuz:summaryZm>
                  <psuz:summaryZmObj sectionId="{E2FD4249-6603-4D04-8C40-D678C1F050B0}" offsetFactorX="-7575" offsetFactorY="-1726">
                    <psuz:zmPr id="{2DCBF165-0962-42A7-B25A-631A44B1A72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1021" y="302030"/>
                          <a:ext cx="4275623" cy="24050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A4480B9-2C1C-456D-833B-FFB974C39384}" offsetFactorX="-847" offsetFactorY="-2635">
                    <psuz:zmPr id="{07BDD748-39CE-45DC-9717-2B33BBCA71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794646" y="280172"/>
                          <a:ext cx="4275623" cy="24050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269BC19-E3B9-4E42-B7C2-11ECE37EFB28}" offsetFactorX="-49165" offsetFactorY="7778">
                    <psuz:zmPr id="{C203891C-C52E-4E0A-BD41-3A094D59BFC3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3095979"/>
                          <a:ext cx="4275623" cy="24050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9BCEE8B-678F-451D-AFC9-0420F93561CF}">
                    <psuz:zmPr id="{71D44D83-2FAA-4427-9819-4208F3E014CC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830860" y="2908920"/>
                          <a:ext cx="4275623" cy="24050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35" name="Zusammenfassungszoom 34">
                <a:extLst>
                  <a:ext uri="{FF2B5EF4-FFF2-40B4-BE49-F238E27FC236}">
                    <a16:creationId xmlns="" xmlns:a16="http://schemas.microsoft.com/office/drawing/2014/main" id="{6A6D5671-7BFD-4335-AFAD-1A84F80C98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115537" y="687149"/>
                <a:ext cx="9501384" cy="5657504"/>
                <a:chOff x="2115537" y="687149"/>
                <a:chExt cx="9501384" cy="5657504"/>
              </a:xfrm>
            </p:grpSpPr>
            <p:pic>
              <p:nvPicPr>
                <p:cNvPr id="25" name="Grafik 25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86558" y="989179"/>
                  <a:ext cx="4275623" cy="24050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26" name="Grafik 26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10183" y="967321"/>
                  <a:ext cx="4275623" cy="24050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27" name="Grafik 27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115537" y="3783128"/>
                  <a:ext cx="4275623" cy="24050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28" name="Grafik 28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46397" y="3596069"/>
                  <a:ext cx="4275623" cy="24050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29" name="Textfeld 28">
            <a:extLst>
              <a:ext uri="{FF2B5EF4-FFF2-40B4-BE49-F238E27FC236}">
                <a16:creationId xmlns="" xmlns:a16="http://schemas.microsoft.com/office/drawing/2014/main" id="{2D7AA1C8-5DC1-4D69-BE55-A41426BAB4CF}"/>
              </a:ext>
            </a:extLst>
          </p:cNvPr>
          <p:cNvSpPr txBox="1"/>
          <p:nvPr/>
        </p:nvSpPr>
        <p:spPr>
          <a:xfrm>
            <a:off x="3679776" y="3111454"/>
            <a:ext cx="153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Elektrotechnik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="" xmlns:a16="http://schemas.microsoft.com/office/drawing/2014/main" id="{AD41540A-27A4-4CFC-9839-7935AB701BA1}"/>
              </a:ext>
            </a:extLst>
          </p:cNvPr>
          <p:cNvSpPr txBox="1"/>
          <p:nvPr/>
        </p:nvSpPr>
        <p:spPr>
          <a:xfrm>
            <a:off x="8480068" y="3062985"/>
            <a:ext cx="1474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Metalltechnik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="" xmlns:a16="http://schemas.microsoft.com/office/drawing/2014/main" id="{3D855A85-C23B-4CFC-961B-885CDD1CFDF1}"/>
              </a:ext>
            </a:extLst>
          </p:cNvPr>
          <p:cNvSpPr txBox="1"/>
          <p:nvPr/>
        </p:nvSpPr>
        <p:spPr>
          <a:xfrm>
            <a:off x="7596140" y="6034643"/>
            <a:ext cx="324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Gestaltungs- und Medientechnik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="" xmlns:a16="http://schemas.microsoft.com/office/drawing/2014/main" id="{BC47777A-9771-4332-9410-806D69698D8B}"/>
              </a:ext>
            </a:extLst>
          </p:cNvPr>
          <p:cNvSpPr txBox="1"/>
          <p:nvPr/>
        </p:nvSpPr>
        <p:spPr>
          <a:xfrm>
            <a:off x="3787616" y="5756831"/>
            <a:ext cx="12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Bautechnik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2186558" y="234221"/>
            <a:ext cx="9348339" cy="699563"/>
            <a:chOff x="14079" y="2012126"/>
            <a:chExt cx="6733752" cy="1279717"/>
          </a:xfrm>
        </p:grpSpPr>
        <p:sp>
          <p:nvSpPr>
            <p:cNvPr id="20" name="Abgerundetes Rechteck 19"/>
            <p:cNvSpPr/>
            <p:nvPr/>
          </p:nvSpPr>
          <p:spPr>
            <a:xfrm>
              <a:off x="14079" y="2012126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bgerundetes Rechteck 4"/>
            <p:cNvSpPr/>
            <p:nvPr/>
          </p:nvSpPr>
          <p:spPr>
            <a:xfrm>
              <a:off x="51561" y="2179073"/>
              <a:ext cx="6696270" cy="9353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Unterschied 1:  Technik-Schwerpunkte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 rot="19641973">
            <a:off x="2526879" y="3133047"/>
            <a:ext cx="71366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Schnupperkurse im 11. Jahrgang</a:t>
            </a:r>
          </a:p>
          <a:p>
            <a:r>
              <a:rPr lang="de-DE" sz="4000" b="1" dirty="0"/>
              <a:t>u</a:t>
            </a:r>
            <a:r>
              <a:rPr lang="de-DE" sz="4000" b="1" dirty="0" smtClean="0"/>
              <a:t>nd P1 im 12. Jahrgang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280045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2383200" y="1386606"/>
            <a:ext cx="9252000" cy="363176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Technik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		als Grundlage für das Verständnis technischer 				Zusammenhänge.</a:t>
            </a:r>
            <a:endParaRPr lang="de-DE" altLang="de-DE" sz="2000" b="1" dirty="0" smtClean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Mathematik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als Mittel, die naturwissenschaftlichen Zusammenhänge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		zu beschreiben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000" b="1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Physik 	</a:t>
            </a:r>
            <a:r>
              <a:rPr lang="de-DE" alt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als 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anschaulicher Zugang zum besseren Verständnis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		von Naturwissenschaft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Informations-</a:t>
            </a:r>
            <a:r>
              <a:rPr lang="de-DE" altLang="de-DE" sz="2000" b="1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200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Kenntnisse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 Excel, Datenbanken, Netzwerktechnik,</a:t>
            </a:r>
          </a:p>
          <a:p>
            <a:pPr>
              <a:spcBef>
                <a:spcPct val="50000"/>
              </a:spcBef>
            </a:pPr>
            <a:r>
              <a:rPr lang="de-DE" alt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de-DE" altLang="de-DE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verarbeitung</a:t>
            </a:r>
            <a:r>
              <a:rPr lang="de-DE" altLang="de-DE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Programmierung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412280" y="4682963"/>
            <a:ext cx="925200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Wissensvorsprung in den entsprechenden technischen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Studiengängen</a:t>
            </a:r>
            <a:endParaRPr lang="de-DE" altLang="de-DE" sz="20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383200" y="5301179"/>
            <a:ext cx="925200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Verkürzung der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Ausbildungszeit möglich</a:t>
            </a: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383200" y="5954193"/>
            <a:ext cx="9252000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Schulischer Teil der Fachhochschulreife nach dem 12. </a:t>
            </a:r>
            <a:r>
              <a:rPr lang="de-DE" altLang="de-DE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Jahrgang</a:t>
            </a: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86209" y="3101644"/>
            <a:ext cx="1742591" cy="697036"/>
            <a:chOff x="3416" y="0"/>
            <a:chExt cx="1742591" cy="697036"/>
          </a:xfrm>
        </p:grpSpPr>
        <p:sp>
          <p:nvSpPr>
            <p:cNvPr id="17" name="Eingekerbter Richtungspfeil 16"/>
            <p:cNvSpPr/>
            <p:nvPr/>
          </p:nvSpPr>
          <p:spPr>
            <a:xfrm>
              <a:off x="3416" y="0"/>
              <a:ext cx="1742591" cy="697036"/>
            </a:xfrm>
            <a:prstGeom prst="chevron">
              <a:avLst/>
            </a:prstGeom>
            <a:gradFill rotWithShape="0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ingekerbter Richtungspfeil 4"/>
            <p:cNvSpPr/>
            <p:nvPr/>
          </p:nvSpPr>
          <p:spPr>
            <a:xfrm>
              <a:off x="351934" y="0"/>
              <a:ext cx="1045555" cy="697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1400" b="1" kern="1200" dirty="0">
                  <a:solidFill>
                    <a:schemeClr val="tx1"/>
                  </a:solidFill>
                </a:rPr>
                <a:t>Ziele/Vorteile</a:t>
              </a:r>
              <a:endParaRPr lang="de-DE" sz="1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2412280" y="381000"/>
            <a:ext cx="9252000" cy="925967"/>
            <a:chOff x="14079" y="1442907"/>
            <a:chExt cx="6733752" cy="1279717"/>
          </a:xfrm>
        </p:grpSpPr>
        <p:sp>
          <p:nvSpPr>
            <p:cNvPr id="22" name="Abgerundetes Rechteck 21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200" dirty="0" smtClean="0">
                  <a:solidFill>
                    <a:prstClr val="white"/>
                  </a:solidFill>
                </a:rPr>
                <a:t>Praxisorientierter und fächerverbindender Unterricht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7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81000"/>
            <a:ext cx="9348339" cy="1080000"/>
            <a:chOff x="14079" y="1442907"/>
            <a:chExt cx="6733752" cy="1279717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279717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51561" y="1480389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Fachtheorie und Fachpraxis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 smtClean="0">
                  <a:solidFill>
                    <a:prstClr val="white"/>
                  </a:solidFill>
                </a:rPr>
                <a:t>Elektrotechnik</a:t>
              </a:r>
              <a:endParaRPr lang="de-DE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2" name="Grafik 11" descr="Ein Bild, das Wand, Person, drinnen, Bod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682B4F7A-FF61-4B63-BA65-9C8C6F81F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52" y="1942897"/>
            <a:ext cx="2937018" cy="47375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025" y="1942897"/>
            <a:ext cx="4238369" cy="217812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3026" y="4289892"/>
            <a:ext cx="6000617" cy="2390577"/>
          </a:xfrm>
          <a:prstGeom prst="rect">
            <a:avLst/>
          </a:prstGeom>
        </p:spPr>
      </p:pic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0527394" y="1942898"/>
            <a:ext cx="1466897" cy="2178127"/>
            <a:chOff x="3288" y="436"/>
            <a:chExt cx="2268" cy="3380"/>
          </a:xfrm>
        </p:grpSpPr>
        <p:pic>
          <p:nvPicPr>
            <p:cNvPr id="20" name="Picture 4" descr="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436"/>
              <a:ext cx="2267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 descr="p5_0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115"/>
              <a:ext cx="2268" cy="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53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79375" y="6126163"/>
            <a:ext cx="1828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0000FF"/>
              </a:buClr>
              <a:buSzPct val="75000"/>
              <a:buFont typeface="Wingdings" pitchFamily="2" charset="2"/>
              <a:buNone/>
              <a:defRPr/>
            </a:pPr>
            <a:r>
              <a:rPr lang="de-DE" sz="1200" dirty="0">
                <a:solidFill>
                  <a:prstClr val="white"/>
                </a:solidFill>
              </a:rPr>
              <a:t>Kompetenz | </a:t>
            </a:r>
            <a:r>
              <a:rPr lang="de-DE" sz="1200" i="1" dirty="0">
                <a:solidFill>
                  <a:prstClr val="white"/>
                </a:solidFill>
              </a:rPr>
              <a:t>for </a:t>
            </a:r>
            <a:r>
              <a:rPr lang="de-DE" sz="1200" dirty="0">
                <a:solidFill>
                  <a:prstClr val="white"/>
                </a:solidFill>
              </a:rPr>
              <a:t>| </a:t>
            </a:r>
            <a:r>
              <a:rPr lang="de-DE" sz="1200" dirty="0" err="1">
                <a:solidFill>
                  <a:srgbClr val="00B0F0"/>
                </a:solidFill>
              </a:rPr>
              <a:t>m</a:t>
            </a:r>
            <a:r>
              <a:rPr lang="de-DE" sz="1200" dirty="0" err="1">
                <a:solidFill>
                  <a:srgbClr val="FF3399"/>
                </a:solidFill>
              </a:rPr>
              <a:t>e</a:t>
            </a:r>
            <a:endParaRPr lang="de-DE" sz="1200" dirty="0">
              <a:solidFill>
                <a:srgbClr val="FF3399"/>
              </a:solidFill>
            </a:endParaRPr>
          </a:p>
        </p:txBody>
      </p:sp>
      <p:graphicFrame>
        <p:nvGraphicFramePr>
          <p:cNvPr id="3" name="Diagramm 2"/>
          <p:cNvGraphicFramePr/>
          <p:nvPr>
            <p:extLst/>
          </p:nvPr>
        </p:nvGraphicFramePr>
        <p:xfrm>
          <a:off x="79375" y="3108996"/>
          <a:ext cx="1749425" cy="6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528" y="381000"/>
            <a:ext cx="76672" cy="28734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908001" y="3675685"/>
            <a:ext cx="73199" cy="28734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1905000" y="3356117"/>
            <a:ext cx="76200" cy="76200"/>
          </a:xfrm>
          <a:prstGeom prst="rect">
            <a:avLst/>
          </a:prstGeom>
          <a:solidFill>
            <a:srgbClr val="FF3399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4" name="Rectangle 22"/>
          <p:cNvSpPr>
            <a:spLocks noChangeArrowheads="1"/>
          </p:cNvSpPr>
          <p:nvPr/>
        </p:nvSpPr>
        <p:spPr bwMode="auto">
          <a:xfrm>
            <a:off x="1911064" y="3515901"/>
            <a:ext cx="76200" cy="76200"/>
          </a:xfrm>
          <a:prstGeom prst="rect">
            <a:avLst/>
          </a:prstGeom>
          <a:solidFill>
            <a:srgbClr val="00B0F0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Clr>
                <a:srgbClr val="0000FF"/>
              </a:buClr>
              <a:buSzPct val="75000"/>
              <a:buFont typeface="Wingdings" pitchFamily="2" charset="2"/>
              <a:buChar char="§"/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645952" y="312308"/>
            <a:ext cx="9348339" cy="1326723"/>
            <a:chOff x="14079" y="1380530"/>
            <a:chExt cx="6733752" cy="1204753"/>
          </a:xfrm>
        </p:grpSpPr>
        <p:sp>
          <p:nvSpPr>
            <p:cNvPr id="15" name="Abgerundetes Rechteck 14"/>
            <p:cNvSpPr/>
            <p:nvPr/>
          </p:nvSpPr>
          <p:spPr>
            <a:xfrm>
              <a:off x="14079" y="1442907"/>
              <a:ext cx="6733752" cy="1080000"/>
            </a:xfrm>
            <a:prstGeom prst="roundRect">
              <a:avLst>
                <a:gd name="adj" fmla="val 10000"/>
              </a:avLst>
            </a:prstGeom>
            <a:solidFill>
              <a:srgbClr val="C7459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4"/>
            <p:cNvSpPr/>
            <p:nvPr/>
          </p:nvSpPr>
          <p:spPr>
            <a:xfrm>
              <a:off x="32819" y="1380530"/>
              <a:ext cx="6696270" cy="1204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3600" dirty="0" smtClean="0">
                  <a:solidFill>
                    <a:prstClr val="white"/>
                  </a:solidFill>
                </a:rPr>
                <a:t>Fachtheorie und Fachpraxis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400" dirty="0" smtClean="0">
                  <a:solidFill>
                    <a:prstClr val="white"/>
                  </a:solidFill>
                </a:rPr>
                <a:t>Metalltechnik</a:t>
              </a:r>
              <a:endParaRPr lang="de-DE" sz="2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F52A79D2-F6A3-41AD-A0AF-13B5328F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53" y="1911113"/>
            <a:ext cx="2113954" cy="227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Grafik 23" descr="Ein Bild, das Person, Mann, drinnen enthält.&#10;&#10;Mit sehr hoher Zuverlässigkeit generierte Beschreibung">
            <a:extLst>
              <a:ext uri="{FF2B5EF4-FFF2-40B4-BE49-F238E27FC236}">
                <a16:creationId xmlns="" xmlns:a16="http://schemas.microsoft.com/office/drawing/2014/main" id="{A27D5BA8-FE4E-4D4B-B95D-860780F8A5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07" y="1914639"/>
            <a:ext cx="2118051" cy="2270924"/>
          </a:xfrm>
          <a:prstGeom prst="rect">
            <a:avLst/>
          </a:prstGeom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17175"/>
          <a:stretch>
            <a:fillRect/>
          </a:stretch>
        </p:blipFill>
        <p:spPr bwMode="auto">
          <a:xfrm>
            <a:off x="8391131" y="1911113"/>
            <a:ext cx="3603160" cy="22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1415" y="4347676"/>
            <a:ext cx="5133287" cy="22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bs-me 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bs-me 01" id="{D49EC13E-F566-42A2-9123-4B988AAB3B6C}" vid="{58115A4F-333F-4FE0-A3DA-DCD55D6C3F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1009</Words>
  <Application>Microsoft Office PowerPoint</Application>
  <PresentationFormat>Breitbild</PresentationFormat>
  <Paragraphs>404</Paragraphs>
  <Slides>35</Slides>
  <Notes>3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bbs-me 01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Viel Spaß bei der Besichtigung  der Fachpraxisräume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Weß, Alfons</dc:creator>
  <cp:lastModifiedBy>Weß, Alfons</cp:lastModifiedBy>
  <cp:revision>275</cp:revision>
  <dcterms:created xsi:type="dcterms:W3CDTF">2015-11-09T20:56:37Z</dcterms:created>
  <dcterms:modified xsi:type="dcterms:W3CDTF">2019-11-14T10:25:13Z</dcterms:modified>
</cp:coreProperties>
</file>