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312" r:id="rId9"/>
    <p:sldId id="268" r:id="rId10"/>
    <p:sldId id="267" r:id="rId11"/>
    <p:sldId id="270" r:id="rId12"/>
    <p:sldId id="271" r:id="rId13"/>
    <p:sldId id="302" r:id="rId14"/>
    <p:sldId id="273" r:id="rId15"/>
    <p:sldId id="274" r:id="rId16"/>
    <p:sldId id="275" r:id="rId17"/>
    <p:sldId id="276" r:id="rId18"/>
    <p:sldId id="279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59" r:id="rId47"/>
    <p:sldId id="284" r:id="rId48"/>
  </p:sldIdLst>
  <p:sldSz cx="12192000" cy="6858000"/>
  <p:notesSz cx="6858000" cy="12192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wiegmann" initials="Jw" lastIdx="1" clrIdx="0"/>
  <p:cmAuthor id="2" name="H223WS24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947" autoAdjust="0"/>
  </p:normalViewPr>
  <p:slideViewPr>
    <p:cSldViewPr>
      <p:cViewPr varScale="1">
        <p:scale>
          <a:sx n="115" d="100"/>
          <a:sy n="115" d="100"/>
        </p:scale>
        <p:origin x="20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18T20:45:21" idx="1">
    <p:pos x="5732" y="2682"/>
    <p:text>Neuer Name</p:text>
    <p:extLst>
      <p:ext uri="{C676402C-5697-4E1C-873F-D02D1690AC5C}">
        <p15:threadingInfo xmlns:p15="http://schemas.microsoft.com/office/powerpoint/2012/main" timeZoneBias="-60"/>
      </p:ext>
      <p:ext uri="{19B8F6BF-5375-455C-9EA6-DF929625EA0E}">
        <p15:presenceInfo xmlns="" xmlns:m="http://schemas.openxmlformats.org/officeDocument/2006/math" xmlns:w="http://schemas.openxmlformats.org/wordprocessingml/2006/main" xmlns:p15="http://schemas.microsoft.com/office/powerpoint/2012/main" userId="teamlab_data:0;1;3;1;14;Jonas wiegmann;2;1;0;3;20;2022-01-18T19:45:21Z;4;38;{00D9007B-00FF-4BE7-84F9-00D6007700AC};" providerId="AD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9T11:51:00" idx="1">
    <p:pos x="10" y="10"/>
    <p:text>Video?</p:text>
    <p:extLst>
      <p:ext uri="{C676402C-5697-4E1C-873F-D02D1690AC5C}">
        <p15:threadingInfo xmlns:p15="http://schemas.microsoft.com/office/powerpoint/2012/main" timeZoneBias="-60"/>
      </p:ext>
      <p:ext uri="{19B8F6BF-5375-455C-9EA6-DF929625EA0E}">
        <p15:presenceInfo xmlns="" xmlns:m="http://schemas.openxmlformats.org/officeDocument/2006/math" xmlns:w="http://schemas.openxmlformats.org/wordprocessingml/2006/main" xmlns:p15="http://schemas.microsoft.com/office/powerpoint/2012/main" userId="teamlab_data:0;1;2;1;8;H223WS24;2;1;0;3;20;2021-11-09T10:51:00Z;4;38;{00E4003F-0021-486E-99FB-0027003C009F};" providerId="AD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80CD3-21B4-4CC3-A7EC-D0F4595CDF59}" type="doc">
      <dgm:prSet loTypeId="urn:microsoft.com/office/officeart/2018/2/layout/IconCircleList" loCatId="icon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2067C7AC-5445-4582-8647-8DB3C2D76BFE}">
      <dgm:prSet custT="1"/>
      <dgm:spPr>
        <a:xfrm>
          <a:off x="1340866" y="2875796"/>
          <a:ext cx="1906985" cy="809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de-DE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Teile im </a:t>
          </a:r>
          <a:r>
            <a:rPr lang="de-DE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3D-Druck</a:t>
          </a:r>
          <a:r>
            <a:rPr lang="de-DE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erstellt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4859DDE-B216-4AAF-BBE9-68EA795F3251}" type="parTrans" cxnId="{C0E79AA7-A765-4B47-B430-6FC362C85182}">
      <dgm:prSet/>
      <dgm:spPr/>
      <dgm:t>
        <a:bodyPr/>
        <a:lstStyle/>
        <a:p>
          <a:endParaRPr lang="en-US"/>
        </a:p>
      </dgm:t>
    </dgm:pt>
    <dgm:pt modelId="{256A0EA2-9435-4E0E-9595-539C2B2C58D3}" type="sibTrans" cxnId="{C0E79AA7-A765-4B47-B430-6FC362C851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7FC84A-9DDA-4BAC-9951-EE76B4DE6577}">
      <dgm:prSet custT="1"/>
      <dgm:spPr>
        <a:xfrm>
          <a:off x="1340866" y="2875796"/>
          <a:ext cx="1906985" cy="809024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Zeilen Code: </a:t>
          </a: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1411</a:t>
          </a:r>
        </a:p>
      </dgm:t>
    </dgm:pt>
    <dgm:pt modelId="{271C902E-1A2B-4555-AB30-D073C8C6F57C}" type="parTrans" cxnId="{0E486C19-7C7F-40DC-BC36-C72A2BCD58D7}">
      <dgm:prSet/>
      <dgm:spPr/>
      <dgm:t>
        <a:bodyPr/>
        <a:lstStyle/>
        <a:p>
          <a:endParaRPr lang="de-DE"/>
        </a:p>
      </dgm:t>
    </dgm:pt>
    <dgm:pt modelId="{F6ACFD9B-7E29-4D60-8AEE-2CB061115E45}" type="sibTrans" cxnId="{0E486C19-7C7F-40DC-BC36-C72A2BCD58D7}">
      <dgm:prSet/>
      <dgm:spPr/>
      <dgm:t>
        <a:bodyPr/>
        <a:lstStyle/>
        <a:p>
          <a:pPr>
            <a:lnSpc>
              <a:spcPct val="100000"/>
            </a:lnSpc>
          </a:pPr>
          <a:endParaRPr lang="de-DE"/>
        </a:p>
      </dgm:t>
    </dgm:pt>
    <dgm:pt modelId="{32A69B24-0F32-4D89-AFF0-304EC37FF245}">
      <dgm:prSet custT="1"/>
      <dgm:spPr>
        <a:xfrm>
          <a:off x="1340866" y="1439729"/>
          <a:ext cx="1906985" cy="809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de-DE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 </a:t>
          </a:r>
          <a:r>
            <a:rPr lang="de-DE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CAD</a:t>
          </a:r>
          <a:r>
            <a:rPr lang="de-DE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designte Teile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97B412C-D044-43B4-880F-D44D1B613941}" type="sibTrans" cxnId="{D4F75AA4-E7F4-4158-A826-1ABF6DFEAF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A15C25-C497-4649-9E52-EE0D2C8D52DA}" type="parTrans" cxnId="{D4F75AA4-E7F4-4158-A826-1ABF6DFEAF30}">
      <dgm:prSet/>
      <dgm:spPr/>
      <dgm:t>
        <a:bodyPr/>
        <a:lstStyle/>
        <a:p>
          <a:endParaRPr lang="en-US"/>
        </a:p>
      </dgm:t>
    </dgm:pt>
    <dgm:pt modelId="{07B9537E-E06F-4D58-B954-0B7F609E9D64}">
      <dgm:prSet custT="1"/>
      <dgm:spPr>
        <a:xfrm>
          <a:off x="1340866" y="2875796"/>
          <a:ext cx="1906985" cy="809024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Android</a:t>
          </a: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APP</a:t>
          </a:r>
        </a:p>
      </dgm:t>
    </dgm:pt>
    <dgm:pt modelId="{94769BC2-A2C9-44B6-92E9-AE8BA3EE2CDD}" type="parTrans" cxnId="{331A0AD2-692F-46D0-843C-2B9F55774D64}">
      <dgm:prSet/>
      <dgm:spPr/>
      <dgm:t>
        <a:bodyPr/>
        <a:lstStyle/>
        <a:p>
          <a:endParaRPr lang="de-DE"/>
        </a:p>
      </dgm:t>
    </dgm:pt>
    <dgm:pt modelId="{439E5AE2-67C4-423B-929B-4B09F9EC578E}" type="sibTrans" cxnId="{331A0AD2-692F-46D0-843C-2B9F55774D64}">
      <dgm:prSet/>
      <dgm:spPr/>
      <dgm:t>
        <a:bodyPr/>
        <a:lstStyle/>
        <a:p>
          <a:pPr>
            <a:lnSpc>
              <a:spcPct val="100000"/>
            </a:lnSpc>
          </a:pPr>
          <a:endParaRPr lang="de-DE"/>
        </a:p>
      </dgm:t>
    </dgm:pt>
    <dgm:pt modelId="{1AFDFD88-06D0-4296-82E2-90A1B67759AD}">
      <dgm:prSet custT="1"/>
      <dgm:spPr>
        <a:xfrm>
          <a:off x="1340866" y="2875796"/>
          <a:ext cx="1906985" cy="809024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Mechanik</a:t>
          </a:r>
        </a:p>
      </dgm:t>
    </dgm:pt>
    <dgm:pt modelId="{9B44D573-6172-4867-9C56-3A35012CB3F3}" type="parTrans" cxnId="{3D1AFDFF-37C6-46D5-8B3A-04BEB2899512}">
      <dgm:prSet/>
      <dgm:spPr/>
      <dgm:t>
        <a:bodyPr/>
        <a:lstStyle/>
        <a:p>
          <a:endParaRPr lang="de-DE"/>
        </a:p>
      </dgm:t>
    </dgm:pt>
    <dgm:pt modelId="{94A76376-3621-4F9B-8AE2-E981B5192182}" type="sibTrans" cxnId="{3D1AFDFF-37C6-46D5-8B3A-04BEB2899512}">
      <dgm:prSet/>
      <dgm:spPr/>
      <dgm:t>
        <a:bodyPr/>
        <a:lstStyle/>
        <a:p>
          <a:pPr>
            <a:lnSpc>
              <a:spcPct val="100000"/>
            </a:lnSpc>
          </a:pPr>
          <a:endParaRPr lang="de-DE"/>
        </a:p>
      </dgm:t>
    </dgm:pt>
    <dgm:pt modelId="{E1726199-6EF5-4C42-915B-1435AEE9EC5E}" type="pres">
      <dgm:prSet presAssocID="{86280CD3-21B4-4CC3-A7EC-D0F4595CDF59}" presName="root" presStyleCnt="0">
        <dgm:presLayoutVars>
          <dgm:dir/>
          <dgm:resizeHandles val="exact"/>
        </dgm:presLayoutVars>
      </dgm:prSet>
      <dgm:spPr/>
    </dgm:pt>
    <dgm:pt modelId="{0101251D-2A9F-4946-865F-4E279383D489}" type="pres">
      <dgm:prSet presAssocID="{86280CD3-21B4-4CC3-A7EC-D0F4595CDF59}" presName="container" presStyleCnt="0">
        <dgm:presLayoutVars>
          <dgm:dir/>
          <dgm:resizeHandles val="exact"/>
        </dgm:presLayoutVars>
      </dgm:prSet>
      <dgm:spPr/>
    </dgm:pt>
    <dgm:pt modelId="{01A928AE-1B95-40F1-BFFA-091D487C7555}" type="pres">
      <dgm:prSet presAssocID="{32A69B24-0F32-4D89-AFF0-304EC37FF245}" presName="compNode" presStyleCnt="0"/>
      <dgm:spPr/>
    </dgm:pt>
    <dgm:pt modelId="{EB01A58C-8435-4F65-AA8A-5F9445BE7DF7}" type="pres">
      <dgm:prSet presAssocID="{32A69B24-0F32-4D89-AFF0-304EC37FF245}" presName="iconBgRect" presStyleLbl="bgShp" presStyleIdx="0" presStyleCnt="5"/>
      <dgm:spPr>
        <a:xfrm>
          <a:off x="358479" y="1439729"/>
          <a:ext cx="809024" cy="809024"/>
        </a:xfrm>
        <a:prstGeom prst="ellipse">
          <a:avLst/>
        </a:prstGeom>
        <a:solidFill>
          <a:srgbClr val="FFA00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8EA03EB-9D40-4754-9F88-9C51639025D2}" type="pres">
      <dgm:prSet presAssocID="{32A69B24-0F32-4D89-AFF0-304EC37FF245}" presName="iconRect" presStyleLbl="node1" presStyleIdx="0" presStyleCnt="5"/>
      <dgm:spPr>
        <a:xfrm>
          <a:off x="528374" y="1609624"/>
          <a:ext cx="469234" cy="469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Blaupause mit einfarbiger Füllung"/>
        </a:ext>
      </dgm:extLst>
    </dgm:pt>
    <dgm:pt modelId="{6E095F82-95AC-4E6A-AF24-2FD52D370FF2}" type="pres">
      <dgm:prSet presAssocID="{32A69B24-0F32-4D89-AFF0-304EC37FF245}" presName="spaceRect" presStyleCnt="0"/>
      <dgm:spPr/>
    </dgm:pt>
    <dgm:pt modelId="{B749AE6F-DBE1-4DAA-B472-44CF1F03C528}" type="pres">
      <dgm:prSet presAssocID="{32A69B24-0F32-4D89-AFF0-304EC37FF245}" presName="textRect" presStyleLbl="revTx" presStyleIdx="0" presStyleCnt="5">
        <dgm:presLayoutVars>
          <dgm:chMax val="1"/>
          <dgm:chPref val="1"/>
        </dgm:presLayoutVars>
      </dgm:prSet>
      <dgm:spPr/>
    </dgm:pt>
    <dgm:pt modelId="{DCE62777-4300-4639-B732-E273C670D83F}" type="pres">
      <dgm:prSet presAssocID="{297B412C-D044-43B4-880F-D44D1B613941}" presName="sibTrans" presStyleLbl="sibTrans2D1" presStyleIdx="0" presStyleCnt="0"/>
      <dgm:spPr/>
    </dgm:pt>
    <dgm:pt modelId="{B7495FB4-156D-482D-92DA-AA9D70A02DCB}" type="pres">
      <dgm:prSet presAssocID="{2067C7AC-5445-4582-8647-8DB3C2D76BFE}" presName="compNode" presStyleCnt="0"/>
      <dgm:spPr/>
    </dgm:pt>
    <dgm:pt modelId="{F89A1A29-D2FB-42AD-AECA-96ACA997DCF3}" type="pres">
      <dgm:prSet presAssocID="{2067C7AC-5445-4582-8647-8DB3C2D76BFE}" presName="iconBgRect" presStyleLbl="bgShp" presStyleIdx="1" presStyleCnt="5"/>
      <dgm:spPr>
        <a:xfrm>
          <a:off x="358479" y="2875796"/>
          <a:ext cx="809024" cy="809024"/>
        </a:xfrm>
        <a:prstGeom prst="ellipse">
          <a:avLst/>
        </a:prstGeom>
        <a:solidFill>
          <a:srgbClr val="FFA00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96D4D4FE-1B19-4186-8ED6-4AD084E1A404}" type="pres">
      <dgm:prSet presAssocID="{2067C7AC-5445-4582-8647-8DB3C2D76BFE}" presName="iconRect" presStyleLbl="node1" presStyleIdx="1" presStyleCnt="5"/>
      <dgm:spPr>
        <a:xfrm>
          <a:off x="528374" y="3045691"/>
          <a:ext cx="469234" cy="4692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Drucker"/>
        </a:ext>
      </dgm:extLst>
    </dgm:pt>
    <dgm:pt modelId="{139081C8-FAF7-4418-97F4-F254D64E4BDC}" type="pres">
      <dgm:prSet presAssocID="{2067C7AC-5445-4582-8647-8DB3C2D76BFE}" presName="spaceRect" presStyleCnt="0"/>
      <dgm:spPr/>
    </dgm:pt>
    <dgm:pt modelId="{D05A3201-EFD8-4814-938D-1C8CCA5A1F59}" type="pres">
      <dgm:prSet presAssocID="{2067C7AC-5445-4582-8647-8DB3C2D76BFE}" presName="textRect" presStyleLbl="revTx" presStyleIdx="1" presStyleCnt="5">
        <dgm:presLayoutVars>
          <dgm:chMax val="1"/>
          <dgm:chPref val="1"/>
        </dgm:presLayoutVars>
      </dgm:prSet>
      <dgm:spPr/>
    </dgm:pt>
    <dgm:pt modelId="{49A95871-0E92-4E7E-A442-900E2BB000ED}" type="pres">
      <dgm:prSet presAssocID="{256A0EA2-9435-4E0E-9595-539C2B2C58D3}" presName="sibTrans" presStyleLbl="sibTrans2D1" presStyleIdx="0" presStyleCnt="0"/>
      <dgm:spPr/>
    </dgm:pt>
    <dgm:pt modelId="{9EAB59FA-FCFB-4C34-B89B-EAE1CFFFB90B}" type="pres">
      <dgm:prSet presAssocID="{AA7FC84A-9DDA-4BAC-9951-EE76B4DE6577}" presName="compNode" presStyleCnt="0"/>
      <dgm:spPr/>
    </dgm:pt>
    <dgm:pt modelId="{AA3D7AE7-891D-477B-B61F-1E4163962836}" type="pres">
      <dgm:prSet presAssocID="{AA7FC84A-9DDA-4BAC-9951-EE76B4DE6577}" presName="iconBgRect" presStyleLbl="bgShp" presStyleIdx="2" presStyleCnt="5"/>
      <dgm:spPr>
        <a:solidFill>
          <a:srgbClr val="FFD2B3"/>
        </a:solidFill>
      </dgm:spPr>
    </dgm:pt>
    <dgm:pt modelId="{551D8EDC-59B4-4CD7-9C05-F72ED64EC4EE}" type="pres">
      <dgm:prSet presAssocID="{AA7FC84A-9DDA-4BAC-9951-EE76B4DE6577}" presName="iconRect" presStyleLbl="node1" presStyleIdx="2" presStyleCnt="5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id="0" name="" descr="Binär mit einfarbiger Füllung"/>
        </a:ext>
      </dgm:extLst>
    </dgm:pt>
    <dgm:pt modelId="{C1581FFF-EE1B-4AE1-A448-91B0A5BFB3FA}" type="pres">
      <dgm:prSet presAssocID="{AA7FC84A-9DDA-4BAC-9951-EE76B4DE6577}" presName="spaceRect" presStyleCnt="0"/>
      <dgm:spPr/>
    </dgm:pt>
    <dgm:pt modelId="{AA84DCBF-54FD-4066-B23E-43618E8BCBC9}" type="pres">
      <dgm:prSet presAssocID="{AA7FC84A-9DDA-4BAC-9951-EE76B4DE6577}" presName="textRect" presStyleLbl="revTx" presStyleIdx="2" presStyleCnt="5">
        <dgm:presLayoutVars>
          <dgm:chMax val="1"/>
          <dgm:chPref val="1"/>
        </dgm:presLayoutVars>
      </dgm:prSet>
      <dgm:spPr>
        <a:prstGeom prst="rect">
          <a:avLst/>
        </a:prstGeom>
      </dgm:spPr>
    </dgm:pt>
    <dgm:pt modelId="{D1D02B36-B4C3-4826-B860-B0B26F3043C2}" type="pres">
      <dgm:prSet presAssocID="{F6ACFD9B-7E29-4D60-8AEE-2CB061115E45}" presName="sibTrans" presStyleLbl="sibTrans2D1" presStyleIdx="0" presStyleCnt="0"/>
      <dgm:spPr/>
    </dgm:pt>
    <dgm:pt modelId="{031BC97F-7532-4BFB-9C79-76F9B94948AB}" type="pres">
      <dgm:prSet presAssocID="{07B9537E-E06F-4D58-B954-0B7F609E9D64}" presName="compNode" presStyleCnt="0"/>
      <dgm:spPr/>
    </dgm:pt>
    <dgm:pt modelId="{A6D5FE52-6F1C-4DF2-B417-C88BBFF05C82}" type="pres">
      <dgm:prSet presAssocID="{07B9537E-E06F-4D58-B954-0B7F609E9D64}" presName="iconBgRect" presStyleLbl="bgShp" presStyleIdx="3" presStyleCnt="5"/>
      <dgm:spPr/>
    </dgm:pt>
    <dgm:pt modelId="{A105CE90-9059-41FB-9EEB-75FCCD4D1B3C}" type="pres">
      <dgm:prSet presAssocID="{07B9537E-E06F-4D58-B954-0B7F609E9D64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phone mit einfarbiger Füllung"/>
        </a:ext>
      </dgm:extLst>
    </dgm:pt>
    <dgm:pt modelId="{2D6E3C82-7D7B-4611-9608-D933B0D4CA3F}" type="pres">
      <dgm:prSet presAssocID="{07B9537E-E06F-4D58-B954-0B7F609E9D64}" presName="spaceRect" presStyleCnt="0"/>
      <dgm:spPr/>
    </dgm:pt>
    <dgm:pt modelId="{B5B92B5C-5A4D-4FAB-91F3-076258249BE0}" type="pres">
      <dgm:prSet presAssocID="{07B9537E-E06F-4D58-B954-0B7F609E9D64}" presName="textRect" presStyleLbl="revTx" presStyleIdx="3" presStyleCnt="5">
        <dgm:presLayoutVars>
          <dgm:chMax val="1"/>
          <dgm:chPref val="1"/>
        </dgm:presLayoutVars>
      </dgm:prSet>
      <dgm:spPr/>
    </dgm:pt>
    <dgm:pt modelId="{FD07A28A-ACCA-44C3-9E23-565A3001FF38}" type="pres">
      <dgm:prSet presAssocID="{439E5AE2-67C4-423B-929B-4B09F9EC578E}" presName="sibTrans" presStyleLbl="sibTrans2D1" presStyleIdx="0" presStyleCnt="0"/>
      <dgm:spPr/>
    </dgm:pt>
    <dgm:pt modelId="{BC58BC5A-D470-4148-823A-D7A87584C959}" type="pres">
      <dgm:prSet presAssocID="{1AFDFD88-06D0-4296-82E2-90A1B67759AD}" presName="compNode" presStyleCnt="0"/>
      <dgm:spPr/>
    </dgm:pt>
    <dgm:pt modelId="{10DB69C0-B520-408B-AF73-A39905D51065}" type="pres">
      <dgm:prSet presAssocID="{1AFDFD88-06D0-4296-82E2-90A1B67759AD}" presName="iconBgRect" presStyleLbl="bgShp" presStyleIdx="4" presStyleCnt="5"/>
      <dgm:spPr>
        <a:ln>
          <a:noFill/>
        </a:ln>
      </dgm:spPr>
    </dgm:pt>
    <dgm:pt modelId="{6455B832-1C24-40F2-BA5E-9CAD2064C913}" type="pres">
      <dgm:prSet presAssocID="{1AFDFD88-06D0-4296-82E2-90A1B67759AD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hnräder mit einfarbiger Füllung"/>
        </a:ext>
      </dgm:extLst>
    </dgm:pt>
    <dgm:pt modelId="{489E896C-6F27-41EF-9DBD-0305994F1F9B}" type="pres">
      <dgm:prSet presAssocID="{1AFDFD88-06D0-4296-82E2-90A1B67759AD}" presName="spaceRect" presStyleCnt="0"/>
      <dgm:spPr/>
    </dgm:pt>
    <dgm:pt modelId="{8D8C64B5-1BBB-42F3-AD5C-121046B2E9CD}" type="pres">
      <dgm:prSet presAssocID="{1AFDFD88-06D0-4296-82E2-90A1B67759A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9230E07-D5C6-427B-9F1C-5DC9818ABFBB}" type="presOf" srcId="{2067C7AC-5445-4582-8647-8DB3C2D76BFE}" destId="{D05A3201-EFD8-4814-938D-1C8CCA5A1F59}" srcOrd="0" destOrd="0" presId="urn:microsoft.com/office/officeart/2018/2/layout/IconCircleList"/>
    <dgm:cxn modelId="{0E486C19-7C7F-40DC-BC36-C72A2BCD58D7}" srcId="{86280CD3-21B4-4CC3-A7EC-D0F4595CDF59}" destId="{AA7FC84A-9DDA-4BAC-9951-EE76B4DE6577}" srcOrd="2" destOrd="0" parTransId="{271C902E-1A2B-4555-AB30-D073C8C6F57C}" sibTransId="{F6ACFD9B-7E29-4D60-8AEE-2CB061115E45}"/>
    <dgm:cxn modelId="{92B53B5F-EE23-4708-ABBE-B2F40CF7EEE8}" type="presOf" srcId="{F6ACFD9B-7E29-4D60-8AEE-2CB061115E45}" destId="{D1D02B36-B4C3-4826-B860-B0B26F3043C2}" srcOrd="0" destOrd="0" presId="urn:microsoft.com/office/officeart/2018/2/layout/IconCircleList"/>
    <dgm:cxn modelId="{40603E45-C7CD-43D2-923F-6F0D7E9571F6}" type="presOf" srcId="{86280CD3-21B4-4CC3-A7EC-D0F4595CDF59}" destId="{E1726199-6EF5-4C42-915B-1435AEE9EC5E}" srcOrd="0" destOrd="0" presId="urn:microsoft.com/office/officeart/2018/2/layout/IconCircleList"/>
    <dgm:cxn modelId="{C900E954-CD6D-48D3-A90D-1465760F6498}" type="presOf" srcId="{439E5AE2-67C4-423B-929B-4B09F9EC578E}" destId="{FD07A28A-ACCA-44C3-9E23-565A3001FF38}" srcOrd="0" destOrd="0" presId="urn:microsoft.com/office/officeart/2018/2/layout/IconCircleList"/>
    <dgm:cxn modelId="{03ECFD7C-0B1D-4037-A96E-DE39E0BB0292}" type="presOf" srcId="{07B9537E-E06F-4D58-B954-0B7F609E9D64}" destId="{B5B92B5C-5A4D-4FAB-91F3-076258249BE0}" srcOrd="0" destOrd="0" presId="urn:microsoft.com/office/officeart/2018/2/layout/IconCircleList"/>
    <dgm:cxn modelId="{34D9C087-F69A-4143-81EC-8C70EED8D94E}" type="presOf" srcId="{1AFDFD88-06D0-4296-82E2-90A1B67759AD}" destId="{8D8C64B5-1BBB-42F3-AD5C-121046B2E9CD}" srcOrd="0" destOrd="0" presId="urn:microsoft.com/office/officeart/2018/2/layout/IconCircleList"/>
    <dgm:cxn modelId="{0069D392-07DB-41CE-9AC4-090A282C0B3C}" type="presOf" srcId="{AA7FC84A-9DDA-4BAC-9951-EE76B4DE6577}" destId="{AA84DCBF-54FD-4066-B23E-43618E8BCBC9}" srcOrd="0" destOrd="0" presId="urn:microsoft.com/office/officeart/2018/2/layout/IconCircleList"/>
    <dgm:cxn modelId="{9D0AA293-69B0-42BB-B6CD-71E758A15A45}" type="presOf" srcId="{256A0EA2-9435-4E0E-9595-539C2B2C58D3}" destId="{49A95871-0E92-4E7E-A442-900E2BB000ED}" srcOrd="0" destOrd="0" presId="urn:microsoft.com/office/officeart/2018/2/layout/IconCircleList"/>
    <dgm:cxn modelId="{D4F75AA4-E7F4-4158-A826-1ABF6DFEAF30}" srcId="{86280CD3-21B4-4CC3-A7EC-D0F4595CDF59}" destId="{32A69B24-0F32-4D89-AFF0-304EC37FF245}" srcOrd="0" destOrd="0" parTransId="{95A15C25-C497-4649-9E52-EE0D2C8D52DA}" sibTransId="{297B412C-D044-43B4-880F-D44D1B613941}"/>
    <dgm:cxn modelId="{C0E79AA7-A765-4B47-B430-6FC362C85182}" srcId="{86280CD3-21B4-4CC3-A7EC-D0F4595CDF59}" destId="{2067C7AC-5445-4582-8647-8DB3C2D76BFE}" srcOrd="1" destOrd="0" parTransId="{C4859DDE-B216-4AAF-BBE9-68EA795F3251}" sibTransId="{256A0EA2-9435-4E0E-9595-539C2B2C58D3}"/>
    <dgm:cxn modelId="{E4D2DED1-151F-408B-ACA1-E3F6348C2010}" type="presOf" srcId="{32A69B24-0F32-4D89-AFF0-304EC37FF245}" destId="{B749AE6F-DBE1-4DAA-B472-44CF1F03C528}" srcOrd="0" destOrd="0" presId="urn:microsoft.com/office/officeart/2018/2/layout/IconCircleList"/>
    <dgm:cxn modelId="{331A0AD2-692F-46D0-843C-2B9F55774D64}" srcId="{86280CD3-21B4-4CC3-A7EC-D0F4595CDF59}" destId="{07B9537E-E06F-4D58-B954-0B7F609E9D64}" srcOrd="3" destOrd="0" parTransId="{94769BC2-A2C9-44B6-92E9-AE8BA3EE2CDD}" sibTransId="{439E5AE2-67C4-423B-929B-4B09F9EC578E}"/>
    <dgm:cxn modelId="{7768D9EA-B24F-4156-9AA7-CF1DBD87E402}" type="presOf" srcId="{297B412C-D044-43B4-880F-D44D1B613941}" destId="{DCE62777-4300-4639-B732-E273C670D83F}" srcOrd="0" destOrd="0" presId="urn:microsoft.com/office/officeart/2018/2/layout/IconCircleList"/>
    <dgm:cxn modelId="{3D1AFDFF-37C6-46D5-8B3A-04BEB2899512}" srcId="{86280CD3-21B4-4CC3-A7EC-D0F4595CDF59}" destId="{1AFDFD88-06D0-4296-82E2-90A1B67759AD}" srcOrd="4" destOrd="0" parTransId="{9B44D573-6172-4867-9C56-3A35012CB3F3}" sibTransId="{94A76376-3621-4F9B-8AE2-E981B5192182}"/>
    <dgm:cxn modelId="{3144FC91-D43F-41C4-8130-5E0F73A76C05}" type="presParOf" srcId="{E1726199-6EF5-4C42-915B-1435AEE9EC5E}" destId="{0101251D-2A9F-4946-865F-4E279383D489}" srcOrd="0" destOrd="0" presId="urn:microsoft.com/office/officeart/2018/2/layout/IconCircleList"/>
    <dgm:cxn modelId="{3F5634AA-7E1A-4888-AEF0-123640C12B75}" type="presParOf" srcId="{0101251D-2A9F-4946-865F-4E279383D489}" destId="{01A928AE-1B95-40F1-BFFA-091D487C7555}" srcOrd="0" destOrd="0" presId="urn:microsoft.com/office/officeart/2018/2/layout/IconCircleList"/>
    <dgm:cxn modelId="{9D4BB1BC-3698-4400-BF86-C79F2462F35B}" type="presParOf" srcId="{01A928AE-1B95-40F1-BFFA-091D487C7555}" destId="{EB01A58C-8435-4F65-AA8A-5F9445BE7DF7}" srcOrd="0" destOrd="0" presId="urn:microsoft.com/office/officeart/2018/2/layout/IconCircleList"/>
    <dgm:cxn modelId="{8A8B3E9D-4C08-4AB9-95C7-B53A0B05E93A}" type="presParOf" srcId="{01A928AE-1B95-40F1-BFFA-091D487C7555}" destId="{78EA03EB-9D40-4754-9F88-9C51639025D2}" srcOrd="1" destOrd="0" presId="urn:microsoft.com/office/officeart/2018/2/layout/IconCircleList"/>
    <dgm:cxn modelId="{E8BFFE38-F6B5-4795-AC7D-0047394C8284}" type="presParOf" srcId="{01A928AE-1B95-40F1-BFFA-091D487C7555}" destId="{6E095F82-95AC-4E6A-AF24-2FD52D370FF2}" srcOrd="2" destOrd="0" presId="urn:microsoft.com/office/officeart/2018/2/layout/IconCircleList"/>
    <dgm:cxn modelId="{4A126867-D0ED-4177-9C49-1E3694372FAB}" type="presParOf" srcId="{01A928AE-1B95-40F1-BFFA-091D487C7555}" destId="{B749AE6F-DBE1-4DAA-B472-44CF1F03C528}" srcOrd="3" destOrd="0" presId="urn:microsoft.com/office/officeart/2018/2/layout/IconCircleList"/>
    <dgm:cxn modelId="{601C4FC3-0488-45C3-BAFD-B2D319B02BAC}" type="presParOf" srcId="{0101251D-2A9F-4946-865F-4E279383D489}" destId="{DCE62777-4300-4639-B732-E273C670D83F}" srcOrd="1" destOrd="0" presId="urn:microsoft.com/office/officeart/2018/2/layout/IconCircleList"/>
    <dgm:cxn modelId="{605D641E-685C-4BA7-9756-3DA20F98F797}" type="presParOf" srcId="{0101251D-2A9F-4946-865F-4E279383D489}" destId="{B7495FB4-156D-482D-92DA-AA9D70A02DCB}" srcOrd="2" destOrd="0" presId="urn:microsoft.com/office/officeart/2018/2/layout/IconCircleList"/>
    <dgm:cxn modelId="{E71BAA61-B7EB-4BDD-9FAE-38C646D798CF}" type="presParOf" srcId="{B7495FB4-156D-482D-92DA-AA9D70A02DCB}" destId="{F89A1A29-D2FB-42AD-AECA-96ACA997DCF3}" srcOrd="0" destOrd="0" presId="urn:microsoft.com/office/officeart/2018/2/layout/IconCircleList"/>
    <dgm:cxn modelId="{C4CE731E-832C-4EE7-A585-91E0F41F5533}" type="presParOf" srcId="{B7495FB4-156D-482D-92DA-AA9D70A02DCB}" destId="{96D4D4FE-1B19-4186-8ED6-4AD084E1A404}" srcOrd="1" destOrd="0" presId="urn:microsoft.com/office/officeart/2018/2/layout/IconCircleList"/>
    <dgm:cxn modelId="{1DFC483E-9D52-49A8-926B-BA364217262F}" type="presParOf" srcId="{B7495FB4-156D-482D-92DA-AA9D70A02DCB}" destId="{139081C8-FAF7-4418-97F4-F254D64E4BDC}" srcOrd="2" destOrd="0" presId="urn:microsoft.com/office/officeart/2018/2/layout/IconCircleList"/>
    <dgm:cxn modelId="{FE465A87-99B4-451E-BAE4-62750DBE9EDE}" type="presParOf" srcId="{B7495FB4-156D-482D-92DA-AA9D70A02DCB}" destId="{D05A3201-EFD8-4814-938D-1C8CCA5A1F59}" srcOrd="3" destOrd="0" presId="urn:microsoft.com/office/officeart/2018/2/layout/IconCircleList"/>
    <dgm:cxn modelId="{3C530180-153A-4EDC-8FCD-42C67A2E7229}" type="presParOf" srcId="{0101251D-2A9F-4946-865F-4E279383D489}" destId="{49A95871-0E92-4E7E-A442-900E2BB000ED}" srcOrd="3" destOrd="0" presId="urn:microsoft.com/office/officeart/2018/2/layout/IconCircleList"/>
    <dgm:cxn modelId="{98A99EED-23CA-413C-BB27-FB616D78B72B}" type="presParOf" srcId="{0101251D-2A9F-4946-865F-4E279383D489}" destId="{9EAB59FA-FCFB-4C34-B89B-EAE1CFFFB90B}" srcOrd="4" destOrd="0" presId="urn:microsoft.com/office/officeart/2018/2/layout/IconCircleList"/>
    <dgm:cxn modelId="{85B8BE0E-7299-4CD0-9723-4DC2547350B9}" type="presParOf" srcId="{9EAB59FA-FCFB-4C34-B89B-EAE1CFFFB90B}" destId="{AA3D7AE7-891D-477B-B61F-1E4163962836}" srcOrd="0" destOrd="0" presId="urn:microsoft.com/office/officeart/2018/2/layout/IconCircleList"/>
    <dgm:cxn modelId="{7D263B2D-99AA-436A-B5F6-2077FAFE7BA6}" type="presParOf" srcId="{9EAB59FA-FCFB-4C34-B89B-EAE1CFFFB90B}" destId="{551D8EDC-59B4-4CD7-9C05-F72ED64EC4EE}" srcOrd="1" destOrd="0" presId="urn:microsoft.com/office/officeart/2018/2/layout/IconCircleList"/>
    <dgm:cxn modelId="{C0C84F03-E7DB-4B29-8EE2-0D7BD749B23C}" type="presParOf" srcId="{9EAB59FA-FCFB-4C34-B89B-EAE1CFFFB90B}" destId="{C1581FFF-EE1B-4AE1-A448-91B0A5BFB3FA}" srcOrd="2" destOrd="0" presId="urn:microsoft.com/office/officeart/2018/2/layout/IconCircleList"/>
    <dgm:cxn modelId="{5FED1619-ED31-4C94-807C-ABFC2C7EAD5B}" type="presParOf" srcId="{9EAB59FA-FCFB-4C34-B89B-EAE1CFFFB90B}" destId="{AA84DCBF-54FD-4066-B23E-43618E8BCBC9}" srcOrd="3" destOrd="0" presId="urn:microsoft.com/office/officeart/2018/2/layout/IconCircleList"/>
    <dgm:cxn modelId="{A755B6DD-169E-41F4-8746-463D92FED425}" type="presParOf" srcId="{0101251D-2A9F-4946-865F-4E279383D489}" destId="{D1D02B36-B4C3-4826-B860-B0B26F3043C2}" srcOrd="5" destOrd="0" presId="urn:microsoft.com/office/officeart/2018/2/layout/IconCircleList"/>
    <dgm:cxn modelId="{468F42DE-0823-48B4-8E3B-E15FF198AA4C}" type="presParOf" srcId="{0101251D-2A9F-4946-865F-4E279383D489}" destId="{031BC97F-7532-4BFB-9C79-76F9B94948AB}" srcOrd="6" destOrd="0" presId="urn:microsoft.com/office/officeart/2018/2/layout/IconCircleList"/>
    <dgm:cxn modelId="{D3EB44E1-7EDD-4DB6-A36F-E31A2BB7BD43}" type="presParOf" srcId="{031BC97F-7532-4BFB-9C79-76F9B94948AB}" destId="{A6D5FE52-6F1C-4DF2-B417-C88BBFF05C82}" srcOrd="0" destOrd="0" presId="urn:microsoft.com/office/officeart/2018/2/layout/IconCircleList"/>
    <dgm:cxn modelId="{EDAFC8D3-3CDF-437C-806F-ABC76EC6F400}" type="presParOf" srcId="{031BC97F-7532-4BFB-9C79-76F9B94948AB}" destId="{A105CE90-9059-41FB-9EEB-75FCCD4D1B3C}" srcOrd="1" destOrd="0" presId="urn:microsoft.com/office/officeart/2018/2/layout/IconCircleList"/>
    <dgm:cxn modelId="{9FEEB366-23A4-413D-B97C-7A4143DF5A8E}" type="presParOf" srcId="{031BC97F-7532-4BFB-9C79-76F9B94948AB}" destId="{2D6E3C82-7D7B-4611-9608-D933B0D4CA3F}" srcOrd="2" destOrd="0" presId="urn:microsoft.com/office/officeart/2018/2/layout/IconCircleList"/>
    <dgm:cxn modelId="{423FD4EA-28B5-41CA-8E8A-39F807C6AF3E}" type="presParOf" srcId="{031BC97F-7532-4BFB-9C79-76F9B94948AB}" destId="{B5B92B5C-5A4D-4FAB-91F3-076258249BE0}" srcOrd="3" destOrd="0" presId="urn:microsoft.com/office/officeart/2018/2/layout/IconCircleList"/>
    <dgm:cxn modelId="{4A5B5DB8-62FD-4220-977C-7CB3DC73E890}" type="presParOf" srcId="{0101251D-2A9F-4946-865F-4E279383D489}" destId="{FD07A28A-ACCA-44C3-9E23-565A3001FF38}" srcOrd="7" destOrd="0" presId="urn:microsoft.com/office/officeart/2018/2/layout/IconCircleList"/>
    <dgm:cxn modelId="{C90F27B1-95A6-4DAA-B91C-6FDBC2AC38D3}" type="presParOf" srcId="{0101251D-2A9F-4946-865F-4E279383D489}" destId="{BC58BC5A-D470-4148-823A-D7A87584C959}" srcOrd="8" destOrd="0" presId="urn:microsoft.com/office/officeart/2018/2/layout/IconCircleList"/>
    <dgm:cxn modelId="{DB883B0D-79D6-4732-B9A4-CFEE73AC4A9C}" type="presParOf" srcId="{BC58BC5A-D470-4148-823A-D7A87584C959}" destId="{10DB69C0-B520-408B-AF73-A39905D51065}" srcOrd="0" destOrd="0" presId="urn:microsoft.com/office/officeart/2018/2/layout/IconCircleList"/>
    <dgm:cxn modelId="{C3652404-D1FD-4AA7-84F5-2A9F329A8951}" type="presParOf" srcId="{BC58BC5A-D470-4148-823A-D7A87584C959}" destId="{6455B832-1C24-40F2-BA5E-9CAD2064C913}" srcOrd="1" destOrd="0" presId="urn:microsoft.com/office/officeart/2018/2/layout/IconCircleList"/>
    <dgm:cxn modelId="{9B9720EB-45D0-410A-9FD8-A3B255D001DE}" type="presParOf" srcId="{BC58BC5A-D470-4148-823A-D7A87584C959}" destId="{489E896C-6F27-41EF-9DBD-0305994F1F9B}" srcOrd="2" destOrd="0" presId="urn:microsoft.com/office/officeart/2018/2/layout/IconCircleList"/>
    <dgm:cxn modelId="{64BD4E34-6ED5-4ED1-9B0F-F7A77818577E}" type="presParOf" srcId="{BC58BC5A-D470-4148-823A-D7A87584C959}" destId="{8D8C64B5-1BBB-42F3-AD5C-121046B2E9C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1A58C-8435-4F65-AA8A-5F9445BE7DF7}">
      <dsp:nvSpPr>
        <dsp:cNvPr id="0" name=""/>
        <dsp:cNvSpPr/>
      </dsp:nvSpPr>
      <dsp:spPr>
        <a:xfrm>
          <a:off x="438740" y="740"/>
          <a:ext cx="504984" cy="504984"/>
        </a:xfrm>
        <a:prstGeom prst="ellipse">
          <a:avLst/>
        </a:prstGeom>
        <a:solidFill>
          <a:srgbClr val="FFA00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A03EB-9D40-4754-9F88-9C51639025D2}">
      <dsp:nvSpPr>
        <dsp:cNvPr id="0" name=""/>
        <dsp:cNvSpPr/>
      </dsp:nvSpPr>
      <dsp:spPr>
        <a:xfrm>
          <a:off x="544786" y="106787"/>
          <a:ext cx="292890" cy="2928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AE6F-DBE1-4DAA-B472-44CF1F03C528}">
      <dsp:nvSpPr>
        <dsp:cNvPr id="0" name=""/>
        <dsp:cNvSpPr/>
      </dsp:nvSpPr>
      <dsp:spPr>
        <a:xfrm>
          <a:off x="1051935" y="740"/>
          <a:ext cx="1190320" cy="50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 </a:t>
          </a:r>
          <a:r>
            <a:rPr lang="de-DE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CAD</a:t>
          </a:r>
          <a:r>
            <a:rPr lang="de-DE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designte Teile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051935" y="740"/>
        <a:ext cx="1190320" cy="504984"/>
      </dsp:txXfrm>
    </dsp:sp>
    <dsp:sp modelId="{F89A1A29-D2FB-42AD-AECA-96ACA997DCF3}">
      <dsp:nvSpPr>
        <dsp:cNvPr id="0" name=""/>
        <dsp:cNvSpPr/>
      </dsp:nvSpPr>
      <dsp:spPr>
        <a:xfrm>
          <a:off x="2449660" y="740"/>
          <a:ext cx="504984" cy="504984"/>
        </a:xfrm>
        <a:prstGeom prst="ellipse">
          <a:avLst/>
        </a:prstGeom>
        <a:solidFill>
          <a:srgbClr val="FFA00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4D4FE-1B19-4186-8ED6-4AD084E1A404}">
      <dsp:nvSpPr>
        <dsp:cNvPr id="0" name=""/>
        <dsp:cNvSpPr/>
      </dsp:nvSpPr>
      <dsp:spPr>
        <a:xfrm>
          <a:off x="2555706" y="106787"/>
          <a:ext cx="292890" cy="2928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A3201-EFD8-4814-938D-1C8CCA5A1F59}">
      <dsp:nvSpPr>
        <dsp:cNvPr id="0" name=""/>
        <dsp:cNvSpPr/>
      </dsp:nvSpPr>
      <dsp:spPr>
        <a:xfrm>
          <a:off x="3062855" y="740"/>
          <a:ext cx="1190320" cy="50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Teile im </a:t>
          </a:r>
          <a:r>
            <a:rPr lang="de-DE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3D-Druck</a:t>
          </a:r>
          <a:r>
            <a:rPr lang="de-DE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erstellt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062855" y="740"/>
        <a:ext cx="1190320" cy="504984"/>
      </dsp:txXfrm>
    </dsp:sp>
    <dsp:sp modelId="{AA3D7AE7-891D-477B-B61F-1E4163962836}">
      <dsp:nvSpPr>
        <dsp:cNvPr id="0" name=""/>
        <dsp:cNvSpPr/>
      </dsp:nvSpPr>
      <dsp:spPr>
        <a:xfrm>
          <a:off x="438740" y="806302"/>
          <a:ext cx="504984" cy="504984"/>
        </a:xfrm>
        <a:prstGeom prst="ellipse">
          <a:avLst/>
        </a:prstGeom>
        <a:solidFill>
          <a:srgbClr val="FFD2B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D8EDC-59B4-4CD7-9C05-F72ED64EC4EE}">
      <dsp:nvSpPr>
        <dsp:cNvPr id="0" name=""/>
        <dsp:cNvSpPr/>
      </dsp:nvSpPr>
      <dsp:spPr>
        <a:xfrm>
          <a:off x="544786" y="912349"/>
          <a:ext cx="292890" cy="2928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4DCBF-54FD-4066-B23E-43618E8BCBC9}">
      <dsp:nvSpPr>
        <dsp:cNvPr id="0" name=""/>
        <dsp:cNvSpPr/>
      </dsp:nvSpPr>
      <dsp:spPr>
        <a:xfrm>
          <a:off x="1051935" y="806302"/>
          <a:ext cx="1190320" cy="50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Zeilen Code: </a:t>
          </a: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1411</a:t>
          </a:r>
        </a:p>
      </dsp:txBody>
      <dsp:txXfrm>
        <a:off x="1051935" y="806302"/>
        <a:ext cx="1190320" cy="504984"/>
      </dsp:txXfrm>
    </dsp:sp>
    <dsp:sp modelId="{A6D5FE52-6F1C-4DF2-B417-C88BBFF05C82}">
      <dsp:nvSpPr>
        <dsp:cNvPr id="0" name=""/>
        <dsp:cNvSpPr/>
      </dsp:nvSpPr>
      <dsp:spPr>
        <a:xfrm>
          <a:off x="2449660" y="806302"/>
          <a:ext cx="504984" cy="504984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5CE90-9059-41FB-9EEB-75FCCD4D1B3C}">
      <dsp:nvSpPr>
        <dsp:cNvPr id="0" name=""/>
        <dsp:cNvSpPr/>
      </dsp:nvSpPr>
      <dsp:spPr>
        <a:xfrm>
          <a:off x="2555706" y="912349"/>
          <a:ext cx="292890" cy="2928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92B5C-5A4D-4FAB-91F3-076258249BE0}">
      <dsp:nvSpPr>
        <dsp:cNvPr id="0" name=""/>
        <dsp:cNvSpPr/>
      </dsp:nvSpPr>
      <dsp:spPr>
        <a:xfrm>
          <a:off x="3062855" y="806302"/>
          <a:ext cx="1190320" cy="50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Android</a:t>
          </a: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APP</a:t>
          </a:r>
        </a:p>
      </dsp:txBody>
      <dsp:txXfrm>
        <a:off x="3062855" y="806302"/>
        <a:ext cx="1190320" cy="504984"/>
      </dsp:txXfrm>
    </dsp:sp>
    <dsp:sp modelId="{10DB69C0-B520-408B-AF73-A39905D51065}">
      <dsp:nvSpPr>
        <dsp:cNvPr id="0" name=""/>
        <dsp:cNvSpPr/>
      </dsp:nvSpPr>
      <dsp:spPr>
        <a:xfrm>
          <a:off x="438740" y="1611865"/>
          <a:ext cx="504984" cy="504984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5B832-1C24-40F2-BA5E-9CAD2064C913}">
      <dsp:nvSpPr>
        <dsp:cNvPr id="0" name=""/>
        <dsp:cNvSpPr/>
      </dsp:nvSpPr>
      <dsp:spPr>
        <a:xfrm>
          <a:off x="544786" y="1717911"/>
          <a:ext cx="292890" cy="2928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C64B5-1BBB-42F3-AD5C-121046B2E9CD}">
      <dsp:nvSpPr>
        <dsp:cNvPr id="0" name=""/>
        <dsp:cNvSpPr/>
      </dsp:nvSpPr>
      <dsp:spPr>
        <a:xfrm>
          <a:off x="1051935" y="1611865"/>
          <a:ext cx="1190320" cy="50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Mechanik</a:t>
          </a:r>
        </a:p>
      </dsp:txBody>
      <dsp:txXfrm>
        <a:off x="1051935" y="1611865"/>
        <a:ext cx="1190320" cy="504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399742-2840-4781-8C53-6DBFAE05BB47}" type="datetimeFigureOut">
              <a:rPr lang="de-DE"/>
              <a:t>26.01.2024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5B4513-0899-4131-8E58-3A6FDB13D07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BRUK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1400" b="1" dirty="0"/>
              <a:t>Begrüßung</a:t>
            </a:r>
            <a:endParaRPr dirty="0"/>
          </a:p>
          <a:p>
            <a:pPr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Vorstellung des Teams</a:t>
            </a:r>
            <a:endParaRPr dirty="0"/>
          </a:p>
          <a:p>
            <a:pPr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Vorstellung der </a:t>
            </a:r>
            <a:r>
              <a:rPr lang="de-DE" sz="1400" b="1" dirty="0" err="1"/>
              <a:t>SuS</a:t>
            </a:r>
            <a:r>
              <a:rPr lang="de-DE" sz="1400" b="1" dirty="0"/>
              <a:t> Livestream mit Hinweis auf BG</a:t>
            </a:r>
            <a:endParaRPr dirty="0"/>
          </a:p>
          <a:p>
            <a:pPr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PPP und Livestream auf Homepage</a:t>
            </a:r>
            <a:endParaRPr dirty="0"/>
          </a:p>
          <a:p>
            <a:pPr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Fragen direkt über </a:t>
            </a:r>
            <a:r>
              <a:rPr lang="de-DE" sz="1400" b="1" dirty="0" err="1"/>
              <a:t>Youtube</a:t>
            </a:r>
            <a:r>
              <a:rPr lang="de-DE" sz="1400" b="1" dirty="0"/>
              <a:t>, werden zum Schluss der Veranstaltung beantwortet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SuS</a:t>
            </a:r>
            <a:r>
              <a:rPr lang="de-DE" dirty="0"/>
              <a:t> ANNA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Binder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MEH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b="1" dirty="0"/>
              <a:t>Erläuterung der drei Schnupperkurse in 11</a:t>
            </a:r>
            <a:endParaRPr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Kooperation Bautechnik und </a:t>
            </a:r>
            <a:r>
              <a:rPr lang="de-DE" b="1" dirty="0" err="1"/>
              <a:t>GuM</a:t>
            </a:r>
            <a:r>
              <a:rPr lang="de-DE" b="1" dirty="0"/>
              <a:t> an einem Schultag</a:t>
            </a:r>
            <a:endParaRPr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Plus Hinweis Kreditpoints + Firmenmesse – Kontakt zu Unternehmen</a:t>
            </a:r>
            <a:endParaRPr b="1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Rückblick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r>
              <a:rPr lang="de-DE" dirty="0"/>
              <a:t>Prüfungsanforderungen im ersten Lehrjahr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389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21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Persönliches Highlight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58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r>
              <a:rPr lang="de-DE" dirty="0"/>
              <a:t>AG + Amsterdam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26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STE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099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r>
              <a:rPr lang="de-DE" dirty="0"/>
              <a:t>Leidenschaft zu Drohnen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93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Wetten Dass Außenwette Europa Park 2022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081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Biathlon Worldcup 2023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944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Rammstein DVD Aufzeichnung 2023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676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Weitere Abteilungsbereiche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169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DFB Pokal + EM 2024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429C-F410-497B-B614-3EFCD38C145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226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NILS </a:t>
            </a:r>
            <a:r>
              <a:rPr lang="de-DE" dirty="0" err="1"/>
              <a:t>Weuthoff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455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MEH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LANG Alternativ KER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STE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KER</a:t>
            </a:r>
            <a:endParaRPr dirty="0"/>
          </a:p>
          <a:p>
            <a:pPr>
              <a:defRPr/>
            </a:pPr>
            <a:r>
              <a:rPr lang="de-DE" dirty="0"/>
              <a:t>3D Druck – geleitet von Schüler*innen</a:t>
            </a:r>
            <a:endParaRPr dirty="0"/>
          </a:p>
          <a:p>
            <a:pPr>
              <a:defRPr/>
            </a:pPr>
            <a:r>
              <a:rPr lang="de-DE" dirty="0"/>
              <a:t>Angeln – Abfrage, entstanden durch Schüler*inneninteresse </a:t>
            </a:r>
            <a:endParaRPr dirty="0"/>
          </a:p>
          <a:p>
            <a:pPr>
              <a:defRPr/>
            </a:pPr>
            <a:r>
              <a:rPr lang="de-DE" dirty="0"/>
              <a:t>Segelfliegen – ehemaliger Schulleiter </a:t>
            </a:r>
            <a:endParaRPr dirty="0"/>
          </a:p>
          <a:p>
            <a:pPr>
              <a:defRPr/>
            </a:pPr>
            <a:r>
              <a:rPr lang="de-DE" dirty="0" err="1"/>
              <a:t>StreamTeam</a:t>
            </a:r>
            <a:r>
              <a:rPr lang="de-DE" dirty="0"/>
              <a:t> – unterstützt durch Lehrerin </a:t>
            </a:r>
            <a:r>
              <a:rPr lang="de-DE" b="1" dirty="0">
                <a:solidFill>
                  <a:srgbClr val="FF0000"/>
                </a:solidFill>
              </a:rPr>
              <a:t>ZEIGEN DER SCHÜLER!!!! 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</a:t>
            </a:r>
            <a:endParaRPr/>
          </a:p>
          <a:p>
            <a:pPr>
              <a:defRPr/>
            </a:pPr>
            <a:r>
              <a:rPr lang="de-DE"/>
              <a:t>Auch kleinere Messen, Organisation durch Schüler*innen, Vorstellen der Projektarbeiten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KER</a:t>
            </a:r>
            <a:endParaRPr dirty="0"/>
          </a:p>
          <a:p>
            <a:pPr>
              <a:defRPr/>
            </a:pPr>
            <a:r>
              <a:rPr lang="de-DE" dirty="0" err="1"/>
              <a:t>WinterUni</a:t>
            </a:r>
            <a:r>
              <a:rPr lang="de-DE" dirty="0"/>
              <a:t>: der ganze 11 Jahrgang, reinschnuppern ins Studenten*</a:t>
            </a:r>
            <a:r>
              <a:rPr lang="de-DE" dirty="0" err="1"/>
              <a:t>innenleben</a:t>
            </a:r>
            <a:endParaRPr lang="de-DE" dirty="0"/>
          </a:p>
          <a:p>
            <a:pPr>
              <a:defRPr/>
            </a:pPr>
            <a:r>
              <a:rPr lang="de-DE" dirty="0"/>
              <a:t>BVW: Jugend Gründet - Wettbewerb im Unterricht</a:t>
            </a:r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</a:t>
            </a:r>
            <a:endParaRPr/>
          </a:p>
          <a:p>
            <a:pPr>
              <a:defRPr/>
            </a:pPr>
            <a:r>
              <a:rPr lang="de-DE"/>
              <a:t>Schweden: Technikbezug, Projektarbeiten mit Schwed*innen</a:t>
            </a:r>
            <a:endParaRPr/>
          </a:p>
          <a:p>
            <a:pPr>
              <a:defRPr/>
            </a:pPr>
            <a:r>
              <a:rPr lang="de-DE"/>
              <a:t>Upper Valley: 2 Wochen, technische Schule 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KER</a:t>
            </a:r>
            <a:endParaRPr dirty="0"/>
          </a:p>
          <a:p>
            <a:pPr>
              <a:defRPr/>
            </a:pPr>
            <a:r>
              <a:rPr lang="de-DE" dirty="0"/>
              <a:t>Sprache, Kultur, Bewegung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MEH</a:t>
            </a:r>
            <a:endParaRPr dirty="0"/>
          </a:p>
          <a:p>
            <a:pPr>
              <a:defRPr/>
            </a:pPr>
            <a:r>
              <a:rPr lang="de-DE" dirty="0"/>
              <a:t>Überleitung: ANMELDEN!!!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MEH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Zeugnisse per Mail an Frau Kaster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BRUK alternativ MEH/KER/STE/LANG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1400" b="1" dirty="0"/>
              <a:t>Beantwortung offener Fragen aus dem </a:t>
            </a:r>
            <a:r>
              <a:rPr lang="de-DE" sz="1400" b="1" dirty="0" err="1"/>
              <a:t>Livechat</a:t>
            </a:r>
            <a:endParaRPr sz="1400" b="1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WESS 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Verabschiedung mit Hinweis auf Kurzfilme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PLUS STE Kurzfilme statt Rundgang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STE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LANG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WESS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b="1"/>
              <a:t>Nur oberflächlich: Grundsätzlich Wahl eingeschränkt wegen „BERUFLICH“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Scherpunkt P2/P3 mit Ausnahme Mathe bei GuM</a:t>
            </a:r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Sonst Verweis auf PPP auf Homepage</a:t>
            </a:r>
            <a:endParaRPr b="1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LANG </a:t>
            </a:r>
            <a:endParaRPr/>
          </a:p>
          <a:p>
            <a:pPr>
              <a:defRPr/>
            </a:pPr>
            <a:r>
              <a:rPr lang="de-DE"/>
              <a:t>In 11</a:t>
            </a:r>
            <a:endParaRPr/>
          </a:p>
          <a:p>
            <a:pPr>
              <a:defRPr/>
            </a:pPr>
            <a:r>
              <a:rPr lang="de-DE"/>
              <a:t>Durch Klassenlehrkräfte, Tutoren</a:t>
            </a:r>
            <a:endParaRPr/>
          </a:p>
          <a:p>
            <a:pPr>
              <a:defRPr/>
            </a:pPr>
            <a:r>
              <a:rPr lang="de-DE"/>
              <a:t>Christian Brunstermann</a:t>
            </a:r>
            <a:endParaRPr/>
          </a:p>
          <a:p>
            <a:pPr>
              <a:defRPr/>
            </a:pPr>
            <a:r>
              <a:rPr lang="de-DE"/>
              <a:t>Berufsberatung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5B4513-0899-4131-8E58-3A6FDB13D07D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45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WESS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STE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STE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b="1" dirty="0"/>
              <a:t>Erläuterung der drei Schnupperkurse in 11</a:t>
            </a:r>
            <a:endParaRPr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Kooperation Bautechnik und </a:t>
            </a:r>
            <a:r>
              <a:rPr lang="de-DE" b="1" dirty="0" err="1"/>
              <a:t>GuM</a:t>
            </a:r>
            <a:r>
              <a:rPr lang="de-DE" b="1" dirty="0"/>
              <a:t> an einem Schultag</a:t>
            </a:r>
            <a:endParaRPr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Plus Hinweis Kreditpoints + Firmenmesse – Kontakt zu Unternehmen</a:t>
            </a:r>
            <a:endParaRPr b="1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STE FILM einspielen anschließend Anmoderation STE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STE FILM einspielen anschließend Anmoderation STE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476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Julian, Robin + Peters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DD2EADA-E03F-4D50-9A08-9A62134E42A0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B8A168-BB01-4E6A-AE78-4EDC8E874442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9828D0-A42C-426A-B2C6-A218E3098B18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D1C5CA-EB48-42EA-8AEF-FD51A50C6D7F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CFE48E-F796-4410-AA80-DB67923237D0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70248CE-74FF-4C29-9BDD-E2963639F197}" type="datetime1">
              <a:rPr lang="de-DE"/>
              <a:t>26.01.2024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4B84DF-F7FE-430F-807B-0838CD383811}" type="datetime1">
              <a:rPr lang="de-DE"/>
              <a:t>26.01.2024</a:t>
            </a:fld>
            <a:endParaRPr lang="de-DE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45010C-B715-46FA-817A-730AFFA00CE9}" type="datetime1">
              <a:rPr lang="de-DE"/>
              <a:t>26.01.2024</a:t>
            </a:fld>
            <a:endParaRPr lang="de-DE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4F862DF-E3B5-487B-A8E4-20F366A80F00}" type="datetime1">
              <a:rPr lang="de-DE"/>
              <a:t>26.01.2024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A7C4A6-F6A1-40C5-AAB3-175CB0FCD3AE}" type="datetime1">
              <a:rPr lang="de-DE"/>
              <a:t>26.01.2024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3E29AEE-D3C6-4CED-9853-8E71BC163B68}" type="datetime1">
              <a:rPr lang="de-DE"/>
              <a:t>26.01.2024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3F5AA6-5C08-457C-981A-5ED30AE07DD8}" type="datetime1">
              <a:rPr lang="de-DE"/>
              <a:t>26.01.2024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jpeg"/><Relationship Id="rId5" Type="http://schemas.openxmlformats.org/officeDocument/2006/relationships/image" Target="../media/image80.png"/><Relationship Id="rId10" Type="http://schemas.openxmlformats.org/officeDocument/2006/relationships/image" Target="../media/image1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1.pn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Relationship Id="rId9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jp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.png"/><Relationship Id="rId4" Type="http://schemas.openxmlformats.org/officeDocument/2006/relationships/image" Target="../media/image11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13" Type="http://schemas.openxmlformats.org/officeDocument/2006/relationships/image" Target="../media/image131.jpe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11" Type="http://schemas.openxmlformats.org/officeDocument/2006/relationships/image" Target="../media/image129.jpg"/><Relationship Id="rId5" Type="http://schemas.openxmlformats.org/officeDocument/2006/relationships/image" Target="../media/image124.jpg"/><Relationship Id="rId15" Type="http://schemas.openxmlformats.org/officeDocument/2006/relationships/image" Target="../media/image133.png"/><Relationship Id="rId10" Type="http://schemas.openxmlformats.org/officeDocument/2006/relationships/image" Target="../media/image1.png"/><Relationship Id="rId4" Type="http://schemas.openxmlformats.org/officeDocument/2006/relationships/image" Target="../media/image123.jpg"/><Relationship Id="rId9" Type="http://schemas.openxmlformats.org/officeDocument/2006/relationships/image" Target="../media/image128.jpg"/><Relationship Id="rId1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nmeldung.bbs-me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bbs-me.de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wess@bbs-me.de" TargetMode="External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ersting@bbs-me.de" TargetMode="External"/><Relationship Id="rId5" Type="http://schemas.openxmlformats.org/officeDocument/2006/relationships/hyperlink" Target="mailto:h.meyer@bbs-me.de" TargetMode="External"/><Relationship Id="rId4" Type="http://schemas.openxmlformats.org/officeDocument/2006/relationships/hyperlink" Target="mailto:langemann@bbs-me.d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21" Type="http://schemas.openxmlformats.org/officeDocument/2006/relationships/image" Target="../media/image32.jpeg"/><Relationship Id="rId7" Type="http://schemas.openxmlformats.org/officeDocument/2006/relationships/image" Target="../media/image17.png"/><Relationship Id="rId12" Type="http://schemas.microsoft.com/office/2017/06/relationships/model3d" Target="../media/model3d1.glb"/><Relationship Id="rId17" Type="http://schemas.openxmlformats.org/officeDocument/2006/relationships/diagramQuickStyle" Target="../diagrams/quickStyle1.xml"/><Relationship Id="rId25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6" Type="http://schemas.openxmlformats.org/officeDocument/2006/relationships/diagramLayout" Target="../diagrams/layout1.xml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24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diagramData" Target="../diagrams/data1.xml"/><Relationship Id="rId23" Type="http://schemas.openxmlformats.org/officeDocument/2006/relationships/image" Target="../media/image34.svg"/><Relationship Id="rId10" Type="http://schemas.openxmlformats.org/officeDocument/2006/relationships/image" Target="../media/image20.png"/><Relationship Id="rId19" Type="http://schemas.microsoft.com/office/2007/relationships/diagramDrawing" Target="../diagrams/drawing1.xml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2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</a:t>
            </a:fld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2124635" y="2752725"/>
            <a:ext cx="5981700" cy="3305175"/>
          </a:xfrm>
          <a:prstGeom prst="rect">
            <a:avLst/>
          </a:pr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2266950" y="952501"/>
            <a:ext cx="6505575" cy="4962508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7"/>
          <p:cNvSpPr/>
          <p:nvPr/>
        </p:nvSpPr>
        <p:spPr bwMode="auto">
          <a:xfrm>
            <a:off x="2514605" y="565756"/>
            <a:ext cx="7008298" cy="5115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8" name="Gerader Verbinder 10"/>
          <p:cNvCxnSpPr>
            <a:cxnSpLocks/>
          </p:cNvCxnSpPr>
          <p:nvPr/>
        </p:nvCxnSpPr>
        <p:spPr bwMode="auto">
          <a:xfrm>
            <a:off x="5204233" y="565757"/>
            <a:ext cx="430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9513378" y="565759"/>
            <a:ext cx="0" cy="4282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42939" y="4141352"/>
            <a:ext cx="2715136" cy="868844"/>
          </a:xfrm>
          <a:prstGeom prst="rect">
            <a:avLst/>
          </a:prstGeom>
          <a:noFill/>
        </p:spPr>
      </p:pic>
      <p:sp>
        <p:nvSpPr>
          <p:cNvPr id="11" name="Titel 1"/>
          <p:cNvSpPr/>
          <p:nvPr/>
        </p:nvSpPr>
        <p:spPr bwMode="auto">
          <a:xfrm>
            <a:off x="1322926" y="1455118"/>
            <a:ext cx="9144000" cy="216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Willkommen zum </a:t>
            </a:r>
            <a:br>
              <a:rPr lang="de-DE" sz="3600" dirty="0"/>
            </a:br>
            <a:r>
              <a:rPr lang="de-DE" sz="4800" b="1" dirty="0"/>
              <a:t>Infoabend</a:t>
            </a:r>
            <a:r>
              <a:rPr lang="de-DE" sz="4800" dirty="0"/>
              <a:t> </a:t>
            </a:r>
            <a:r>
              <a:rPr lang="de-DE" sz="3200" dirty="0"/>
              <a:t>  </a:t>
            </a:r>
            <a:r>
              <a:rPr lang="de-DE" sz="3600" dirty="0"/>
              <a:t> </a:t>
            </a:r>
            <a:br>
              <a:rPr lang="de-DE" sz="3600" dirty="0"/>
            </a:br>
            <a:r>
              <a:rPr lang="de-DE" sz="3600" dirty="0"/>
              <a:t> </a:t>
            </a:r>
            <a:r>
              <a:rPr lang="de-DE" dirty="0"/>
              <a:t>Berufliches </a:t>
            </a:r>
            <a:br>
              <a:rPr lang="de-DE" sz="3600" dirty="0"/>
            </a:br>
            <a:r>
              <a:rPr lang="de-DE" sz="4800" b="1" dirty="0"/>
              <a:t>Gymnasium Technik</a:t>
            </a:r>
            <a:endParaRPr lang="de-DE" sz="5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/>
        </p:nvSpPr>
        <p:spPr bwMode="auto">
          <a:xfrm>
            <a:off x="5367434" y="1961805"/>
            <a:ext cx="4186288" cy="3750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009049" y="1599716"/>
            <a:ext cx="2432420" cy="288915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10</a:t>
            </a:fld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836001" y="107292"/>
            <a:ext cx="879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Fachtheorie und Fachpraxis -</a:t>
            </a:r>
            <a:endParaRPr/>
          </a:p>
          <a:p>
            <a:pPr algn="ctr">
              <a:defRPr/>
            </a:pPr>
            <a:r>
              <a:rPr lang="de-DE"/>
              <a:t>Gestaltungs- und Medientechnik</a:t>
            </a:r>
            <a:endParaRPr/>
          </a:p>
        </p:txBody>
      </p:sp>
      <p:sp>
        <p:nvSpPr>
          <p:cNvPr id="8" name="Rechteck 7"/>
          <p:cNvSpPr/>
          <p:nvPr/>
        </p:nvSpPr>
        <p:spPr bwMode="auto">
          <a:xfrm>
            <a:off x="1119393" y="1716331"/>
            <a:ext cx="3469232" cy="4293771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 bwMode="auto">
          <a:xfrm>
            <a:off x="1119393" y="1716331"/>
            <a:ext cx="3336229" cy="416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Grafik 20" descr="Ein Bild, das Person, Frau, draußen, Mädchen enthält.&#10;&#10;Mit sehr hoher Zuverlässigkeit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34335" y="1831293"/>
            <a:ext cx="2844456" cy="1896304"/>
          </a:xfrm>
          <a:prstGeom prst="rect">
            <a:avLst/>
          </a:prstGeom>
        </p:spPr>
      </p:pic>
      <p:pic>
        <p:nvPicPr>
          <p:cNvPr id="11" name="Picture 2" descr="http://ross-schule.de/sites/default/files/imagecache/studiengang/DSC_0017.JPG"/>
          <p:cNvPicPr>
            <a:picLocks noChangeAspect="1" noChangeArrowheads="1"/>
          </p:cNvPicPr>
          <p:nvPr/>
        </p:nvPicPr>
        <p:blipFill>
          <a:blip r:embed="rId4"/>
          <a:srcRect l="5650" r="6025" b="3548"/>
          <a:stretch/>
        </p:blipFill>
        <p:spPr bwMode="auto">
          <a:xfrm>
            <a:off x="1334335" y="3831990"/>
            <a:ext cx="2837362" cy="1880718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/>
          </p:cNvSpPr>
          <p:nvPr/>
        </p:nvSpPr>
        <p:spPr bwMode="auto">
          <a:xfrm>
            <a:off x="5927725" y="2292178"/>
            <a:ext cx="4054475" cy="3204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>
                <a:solidFill>
                  <a:prstClr val="black"/>
                </a:solidFill>
              </a:rPr>
              <a:t>Im Mittelpunkt stehen Medien</a:t>
            </a:r>
            <a:endParaRPr/>
          </a:p>
          <a:p>
            <a:pPr>
              <a:defRPr/>
            </a:pPr>
            <a:r>
              <a:rPr lang="de-DE" sz="1600" b="1">
                <a:solidFill>
                  <a:prstClr val="black"/>
                </a:solidFill>
              </a:rPr>
              <a:t>Printprodukte</a:t>
            </a:r>
            <a:br>
              <a:rPr lang="de-DE" sz="1600" b="1">
                <a:solidFill>
                  <a:prstClr val="black"/>
                </a:solidFill>
              </a:rPr>
            </a:br>
            <a:r>
              <a:rPr lang="de-DE" sz="1600">
                <a:solidFill>
                  <a:prstClr val="black"/>
                </a:solidFill>
              </a:rPr>
              <a:t>(Plakat, Flyer, Karten)</a:t>
            </a:r>
            <a:endParaRPr/>
          </a:p>
          <a:p>
            <a:pPr>
              <a:defRPr/>
            </a:pPr>
            <a:r>
              <a:rPr lang="de-DE" sz="1600" b="1">
                <a:solidFill>
                  <a:prstClr val="black"/>
                </a:solidFill>
              </a:rPr>
              <a:t>Audiovisuelle Produkte</a:t>
            </a:r>
            <a:r>
              <a:rPr lang="de-DE" sz="1600">
                <a:solidFill>
                  <a:prstClr val="black"/>
                </a:solidFill>
              </a:rPr>
              <a:t> (Kurzfilm, Radiobeitrag, Studioproduktion)</a:t>
            </a:r>
            <a:endParaRPr/>
          </a:p>
          <a:p>
            <a:pPr>
              <a:defRPr/>
            </a:pPr>
            <a:r>
              <a:rPr lang="de-DE" sz="1600">
                <a:solidFill>
                  <a:prstClr val="black"/>
                </a:solidFill>
              </a:rPr>
              <a:t>Unterricht an der MMBbS</a:t>
            </a:r>
            <a:br>
              <a:rPr lang="de-DE" sz="1600">
                <a:solidFill>
                  <a:prstClr val="black"/>
                </a:solidFill>
              </a:rPr>
            </a:br>
            <a:r>
              <a:rPr lang="de-DE" sz="1600">
                <a:solidFill>
                  <a:prstClr val="black"/>
                </a:solidFill>
              </a:rPr>
              <a:t>Expo-Plaza</a:t>
            </a:r>
            <a:endParaRPr/>
          </a:p>
        </p:txBody>
      </p:sp>
      <p:pic>
        <p:nvPicPr>
          <p:cNvPr id="13" name="Picture 2" descr="MM-BbS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824192" y="4427795"/>
            <a:ext cx="1219008" cy="1069232"/>
          </a:xfrm>
          <a:prstGeom prst="rect">
            <a:avLst/>
          </a:prstGeom>
          <a:noFill/>
        </p:spPr>
      </p:pic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927725" y="4809035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5367434" y="1961805"/>
            <a:ext cx="4186288" cy="3750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9"/>
          <p:cNvSpPr/>
          <p:nvPr/>
        </p:nvSpPr>
        <p:spPr bwMode="auto">
          <a:xfrm>
            <a:off x="5367434" y="1619522"/>
            <a:ext cx="4186288" cy="31056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9"/>
          <p:cNvSpPr/>
          <p:nvPr/>
        </p:nvSpPr>
        <p:spPr bwMode="auto">
          <a:xfrm>
            <a:off x="1009049" y="1599716"/>
            <a:ext cx="2432420" cy="288915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11</a:t>
            </a:fld>
            <a:endParaRPr lang="de-DE"/>
          </a:p>
        </p:txBody>
      </p:sp>
      <p:sp>
        <p:nvSpPr>
          <p:cNvPr id="8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Fachtheorie und Fachpraxis - Bautechnik</a:t>
            </a:r>
            <a:endParaRPr dirty="0"/>
          </a:p>
        </p:txBody>
      </p:sp>
      <p:sp>
        <p:nvSpPr>
          <p:cNvPr id="9" name="Rechteck 7"/>
          <p:cNvSpPr/>
          <p:nvPr/>
        </p:nvSpPr>
        <p:spPr bwMode="auto">
          <a:xfrm>
            <a:off x="1119393" y="1716331"/>
            <a:ext cx="3469232" cy="4293771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8"/>
          <p:cNvSpPr/>
          <p:nvPr/>
        </p:nvSpPr>
        <p:spPr bwMode="auto">
          <a:xfrm>
            <a:off x="1119393" y="1716331"/>
            <a:ext cx="3336229" cy="416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7"/>
          <p:cNvSpPr/>
          <p:nvPr/>
        </p:nvSpPr>
        <p:spPr bwMode="auto">
          <a:xfrm>
            <a:off x="5532645" y="2482307"/>
            <a:ext cx="3697337" cy="2232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>
                <a:ea typeface="Calibri"/>
                <a:cs typeface="Times New Roman"/>
              </a:rPr>
              <a:t>Materialauswahl</a:t>
            </a:r>
            <a:endParaRPr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>
                <a:ea typeface="Calibri"/>
                <a:cs typeface="Times New Roman"/>
              </a:rPr>
              <a:t>Bearbeitung der bauphysikalischen Eigenschaften </a:t>
            </a:r>
            <a:endParaRPr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>
                <a:ea typeface="Calibri"/>
                <a:cs typeface="Times New Roman"/>
              </a:rPr>
              <a:t>Energieeffiziente Bau- und Gebäudetechnik</a:t>
            </a:r>
            <a:endParaRPr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>
                <a:ea typeface="Calibri"/>
                <a:cs typeface="Times New Roman"/>
              </a:rPr>
              <a:t>Bis hin zum Bauantrag eines Wohngebäudes</a:t>
            </a:r>
            <a:endParaRPr lang="de-DE" sz="1200">
              <a:ea typeface="Calibri"/>
              <a:cs typeface="Times New Roman"/>
            </a:endParaRPr>
          </a:p>
        </p:txBody>
      </p:sp>
      <p:sp>
        <p:nvSpPr>
          <p:cNvPr id="12" name="Textfeld 18"/>
          <p:cNvSpPr/>
          <p:nvPr/>
        </p:nvSpPr>
        <p:spPr bwMode="auto">
          <a:xfrm>
            <a:off x="5568181" y="1529212"/>
            <a:ext cx="378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1600"/>
          </a:p>
          <a:p>
            <a:pPr algn="ctr">
              <a:defRPr/>
            </a:pPr>
            <a:r>
              <a:rPr lang="de-DE" sz="1600" b="1"/>
              <a:t>Glänzende Zukunftsaussichten im Baugewerbe</a:t>
            </a:r>
            <a:endParaRPr b="1"/>
          </a:p>
        </p:txBody>
      </p:sp>
      <p:pic>
        <p:nvPicPr>
          <p:cNvPr id="13" name="Picture 2" descr="Herzlich willkommen an der Schule für die Berufe am Bau in der Region  Hannover. - BBS 3 | Schule für Berufe am Bau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575385" y="4772660"/>
            <a:ext cx="1762415" cy="456540"/>
          </a:xfrm>
          <a:prstGeom prst="rect">
            <a:avLst/>
          </a:prstGeom>
          <a:noFill/>
        </p:spPr>
      </p:pic>
      <p:pic>
        <p:nvPicPr>
          <p:cNvPr id="14" name="Grafik 21"/>
          <p:cNvPicPr>
            <a:picLocks noChangeAspect="1"/>
          </p:cNvPicPr>
          <p:nvPr/>
        </p:nvPicPr>
        <p:blipFill>
          <a:blip r:embed="rId4"/>
          <a:srcRect t="6039"/>
          <a:stretch/>
        </p:blipFill>
        <p:spPr bwMode="auto">
          <a:xfrm>
            <a:off x="1261167" y="3608845"/>
            <a:ext cx="1259840" cy="1850217"/>
          </a:xfrm>
          <a:prstGeom prst="rect">
            <a:avLst/>
          </a:prstGeom>
          <a:ln>
            <a:noFill/>
          </a:ln>
        </p:spPr>
      </p:pic>
      <p:pic>
        <p:nvPicPr>
          <p:cNvPr id="15" name="Grafik 22"/>
          <p:cNvPicPr>
            <a:picLocks noChangeAspect="1"/>
          </p:cNvPicPr>
          <p:nvPr/>
        </p:nvPicPr>
        <p:blipFill>
          <a:blip r:embed="rId5"/>
          <a:srcRect b="6381"/>
          <a:stretch/>
        </p:blipFill>
        <p:spPr bwMode="auto">
          <a:xfrm>
            <a:off x="3102248" y="2206216"/>
            <a:ext cx="1259840" cy="1845168"/>
          </a:xfrm>
          <a:prstGeom prst="rect">
            <a:avLst/>
          </a:prstGeom>
          <a:ln>
            <a:noFill/>
          </a:ln>
        </p:spPr>
      </p:pic>
      <p:pic>
        <p:nvPicPr>
          <p:cNvPr id="16" name="Grafik 23"/>
          <p:cNvPicPr/>
          <p:nvPr/>
        </p:nvPicPr>
        <p:blipFill>
          <a:blip r:embed="rId6"/>
          <a:stretch/>
        </p:blipFill>
        <p:spPr bwMode="auto">
          <a:xfrm>
            <a:off x="1234041" y="2228099"/>
            <a:ext cx="1627505" cy="1171575"/>
          </a:xfrm>
          <a:prstGeom prst="rect">
            <a:avLst/>
          </a:prstGeom>
          <a:ln>
            <a:noFill/>
          </a:ln>
        </p:spPr>
      </p:pic>
      <p:pic>
        <p:nvPicPr>
          <p:cNvPr id="17" name="Grafik 29"/>
          <p:cNvPicPr/>
          <p:nvPr/>
        </p:nvPicPr>
        <p:blipFill>
          <a:blip r:embed="rId7"/>
          <a:srcRect l="14087" t="3302" r="1936" b="-3302"/>
          <a:stretch/>
        </p:blipFill>
        <p:spPr bwMode="auto">
          <a:xfrm>
            <a:off x="2631351" y="4212307"/>
            <a:ext cx="1711187" cy="1304925"/>
          </a:xfrm>
          <a:prstGeom prst="rect">
            <a:avLst/>
          </a:prstGeom>
          <a:ln>
            <a:noFill/>
          </a:ln>
        </p:spPr>
      </p:pic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5642417" y="4807408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12</a:t>
            </a:fld>
            <a:endParaRPr lang="de-DE"/>
          </a:p>
        </p:txBody>
      </p:sp>
      <p:cxnSp>
        <p:nvCxnSpPr>
          <p:cNvPr id="5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0"/>
          <p:cNvSpPr>
            <a:spLocks/>
          </p:cNvSpPr>
          <p:nvPr/>
        </p:nvSpPr>
        <p:spPr bwMode="auto">
          <a:xfrm>
            <a:off x="7196913" y="4045551"/>
            <a:ext cx="91242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sz="3200">
                <a:solidFill>
                  <a:schemeClr val="bg1"/>
                </a:solidFill>
              </a:rPr>
              <a:t>68,0</a:t>
            </a:r>
            <a:endParaRPr/>
          </a:p>
        </p:txBody>
      </p:sp>
      <p:sp>
        <p:nvSpPr>
          <p:cNvPr id="8" name="Textfeld 13"/>
          <p:cNvSpPr>
            <a:spLocks/>
          </p:cNvSpPr>
          <p:nvPr/>
        </p:nvSpPr>
        <p:spPr bwMode="auto">
          <a:xfrm>
            <a:off x="1726965" y="1665517"/>
            <a:ext cx="47857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Das BGT hat eine Studienanfängerquote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/>
              <a:t>von 68%</a:t>
            </a:r>
            <a:endParaRPr/>
          </a:p>
        </p:txBody>
      </p:sp>
      <p:sp>
        <p:nvSpPr>
          <p:cNvPr id="9" name="Rechteck 2"/>
          <p:cNvSpPr/>
          <p:nvPr/>
        </p:nvSpPr>
        <p:spPr bwMode="auto">
          <a:xfrm>
            <a:off x="1445738" y="1227034"/>
            <a:ext cx="534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cs typeface="Calibri"/>
              </a:rPr>
              <a:t>Umfrage ehemaliger Schüler*innen 2020: </a:t>
            </a:r>
            <a:endParaRPr lang="de-DE" b="1"/>
          </a:p>
        </p:txBody>
      </p:sp>
      <p:grpSp>
        <p:nvGrpSpPr>
          <p:cNvPr id="10" name="Gruppieren 18"/>
          <p:cNvGrpSpPr/>
          <p:nvPr/>
        </p:nvGrpSpPr>
        <p:grpSpPr bwMode="auto">
          <a:xfrm>
            <a:off x="1405569" y="2536529"/>
            <a:ext cx="5280743" cy="2436760"/>
            <a:chOff x="1244878" y="1708243"/>
            <a:chExt cx="5280743" cy="2436760"/>
          </a:xfrm>
        </p:grpSpPr>
        <p:sp>
          <p:nvSpPr>
            <p:cNvPr id="11" name="Textfeld 19"/>
            <p:cNvSpPr>
              <a:spLocks/>
            </p:cNvSpPr>
            <p:nvPr/>
          </p:nvSpPr>
          <p:spPr bwMode="auto">
            <a:xfrm>
              <a:off x="1784369" y="1708243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89%, kein Abbruch</a:t>
              </a:r>
              <a:endParaRPr/>
            </a:p>
          </p:txBody>
        </p:sp>
        <p:sp>
          <p:nvSpPr>
            <p:cNvPr id="12" name="Textfeld 20"/>
            <p:cNvSpPr>
              <a:spLocks/>
            </p:cNvSpPr>
            <p:nvPr/>
          </p:nvSpPr>
          <p:spPr bwMode="auto">
            <a:xfrm>
              <a:off x="1784369" y="2399935"/>
              <a:ext cx="47412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2%, Abbruch, aufgrund mangelnder Leistung</a:t>
              </a:r>
              <a:endParaRPr/>
            </a:p>
          </p:txBody>
        </p:sp>
        <p:sp>
          <p:nvSpPr>
            <p:cNvPr id="13" name="Textfeld 21"/>
            <p:cNvSpPr>
              <a:spLocks/>
            </p:cNvSpPr>
            <p:nvPr/>
          </p:nvSpPr>
          <p:spPr bwMode="auto">
            <a:xfrm>
              <a:off x="1784369" y="3091628"/>
              <a:ext cx="47412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5%, Abbruch, aufgrund mangelnden Interesses</a:t>
              </a:r>
              <a:endParaRPr lang="de-DE">
                <a:cs typeface="Calibri"/>
              </a:endParaRPr>
            </a:p>
          </p:txBody>
        </p:sp>
        <p:sp>
          <p:nvSpPr>
            <p:cNvPr id="14" name="Textfeld 22"/>
            <p:cNvSpPr>
              <a:spLocks/>
            </p:cNvSpPr>
            <p:nvPr/>
          </p:nvSpPr>
          <p:spPr bwMode="auto">
            <a:xfrm>
              <a:off x="1784369" y="3775671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4%, Sonstiges</a:t>
              </a:r>
              <a:endParaRPr/>
            </a:p>
          </p:txBody>
        </p:sp>
        <p:sp>
          <p:nvSpPr>
            <p:cNvPr id="15" name="Ellipse 23"/>
            <p:cNvSpPr/>
            <p:nvPr/>
          </p:nvSpPr>
          <p:spPr bwMode="auto">
            <a:xfrm>
              <a:off x="1244881" y="1735454"/>
              <a:ext cx="299723" cy="312190"/>
            </a:xfrm>
            <a:prstGeom prst="ellipse">
              <a:avLst/>
            </a:prstGeom>
            <a:solidFill>
              <a:srgbClr val="1CA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24"/>
            <p:cNvSpPr/>
            <p:nvPr/>
          </p:nvSpPr>
          <p:spPr bwMode="auto">
            <a:xfrm>
              <a:off x="1244880" y="2427893"/>
              <a:ext cx="299723" cy="312190"/>
            </a:xfrm>
            <a:prstGeom prst="ellipse">
              <a:avLst/>
            </a:prstGeom>
            <a:solidFill>
              <a:srgbClr val="4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25"/>
            <p:cNvSpPr/>
            <p:nvPr/>
          </p:nvSpPr>
          <p:spPr bwMode="auto">
            <a:xfrm>
              <a:off x="1244879" y="3120332"/>
              <a:ext cx="299723" cy="312190"/>
            </a:xfrm>
            <a:prstGeom prst="ellipse">
              <a:avLst/>
            </a:prstGeom>
            <a:solidFill>
              <a:srgbClr val="DD2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26"/>
            <p:cNvSpPr/>
            <p:nvPr/>
          </p:nvSpPr>
          <p:spPr bwMode="auto">
            <a:xfrm>
              <a:off x="1244878" y="3806757"/>
              <a:ext cx="299723" cy="312190"/>
            </a:xfrm>
            <a:prstGeom prst="ellipse">
              <a:avLst/>
            </a:prstGeom>
            <a:solidFill>
              <a:srgbClr val="FAE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9" name="Textfeld 34"/>
          <p:cNvSpPr>
            <a:spLocks/>
          </p:cNvSpPr>
          <p:nvPr/>
        </p:nvSpPr>
        <p:spPr bwMode="auto">
          <a:xfrm>
            <a:off x="2392954" y="5409565"/>
            <a:ext cx="364644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Wie sehr hilft Ihnen das BGT aktuell?</a:t>
            </a:r>
            <a:endParaRPr/>
          </a:p>
        </p:txBody>
      </p:sp>
      <p:sp>
        <p:nvSpPr>
          <p:cNvPr id="20" name="Titel 1"/>
          <p:cNvSpPr>
            <a:spLocks/>
          </p:cNvSpPr>
          <p:nvPr/>
        </p:nvSpPr>
        <p:spPr bwMode="auto">
          <a:xfrm>
            <a:off x="405138" y="148023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Unsere Erfolge</a:t>
            </a:r>
            <a:endParaRPr/>
          </a:p>
        </p:txBody>
      </p:sp>
      <p:grpSp>
        <p:nvGrpSpPr>
          <p:cNvPr id="21" name="Gruppieren 27"/>
          <p:cNvGrpSpPr/>
          <p:nvPr/>
        </p:nvGrpSpPr>
        <p:grpSpPr bwMode="auto">
          <a:xfrm>
            <a:off x="6378810" y="4791872"/>
            <a:ext cx="3363165" cy="987025"/>
            <a:chOff x="5623662" y="5181492"/>
            <a:chExt cx="3363165" cy="987025"/>
          </a:xfrm>
        </p:grpSpPr>
        <p:pic>
          <p:nvPicPr>
            <p:cNvPr id="22" name="Grafik 9" descr="Ein Bild, das Text enthält.&#10;&#10;Beschreibung automatisch generiert."/>
            <p:cNvPicPr>
              <a:picLocks noChangeAspect="1"/>
            </p:cNvPicPr>
            <p:nvPr/>
          </p:nvPicPr>
          <p:blipFill>
            <a:blip r:embed="rId3"/>
            <a:srcRect l="63046" t="43019" r="14930" b="21432"/>
            <a:stretch/>
          </p:blipFill>
          <p:spPr bwMode="auto">
            <a:xfrm>
              <a:off x="6302479" y="5181492"/>
              <a:ext cx="1908072" cy="613726"/>
            </a:xfrm>
            <a:prstGeom prst="rect">
              <a:avLst/>
            </a:prstGeom>
          </p:spPr>
        </p:pic>
        <p:sp>
          <p:nvSpPr>
            <p:cNvPr id="23" name="Textfeld 29"/>
            <p:cNvSpPr>
              <a:spLocks/>
            </p:cNvSpPr>
            <p:nvPr/>
          </p:nvSpPr>
          <p:spPr bwMode="auto">
            <a:xfrm>
              <a:off x="5623662" y="5799184"/>
              <a:ext cx="3363165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de-DE"/>
                <a:t>Durchschnittliche Bewertung 4.17</a:t>
              </a:r>
              <a:endParaRPr/>
            </a:p>
          </p:txBody>
        </p:sp>
      </p:grpSp>
      <p:pic>
        <p:nvPicPr>
          <p:cNvPr id="24" name="Picture 2" descr="Startseite - bbs|me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25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0845" y="1884889"/>
            <a:ext cx="3082874" cy="29382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0"/>
          <p:cNvSpPr/>
          <p:nvPr/>
        </p:nvSpPr>
        <p:spPr bwMode="auto">
          <a:xfrm>
            <a:off x="1406216" y="2032975"/>
            <a:ext cx="7810142" cy="42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13</a:t>
            </a:fld>
            <a:endParaRPr lang="de-DE"/>
          </a:p>
        </p:txBody>
      </p:sp>
      <p:sp>
        <p:nvSpPr>
          <p:cNvPr id="8" name="Textfeld 12"/>
          <p:cNvSpPr/>
          <p:nvPr/>
        </p:nvSpPr>
        <p:spPr bwMode="auto">
          <a:xfrm>
            <a:off x="3836291" y="540128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4620880" y="332492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0" name="Titel 1"/>
          <p:cNvSpPr/>
          <p:nvPr/>
        </p:nvSpPr>
        <p:spPr bwMode="auto">
          <a:xfrm>
            <a:off x="1665124" y="3256690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Erfahrungsbericht</a:t>
            </a:r>
            <a:endParaRPr/>
          </a:p>
        </p:txBody>
      </p: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79776" y="713300"/>
            <a:ext cx="2192904" cy="701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5231905" y="2300071"/>
            <a:ext cx="5531908" cy="42937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430396" y="1482692"/>
            <a:ext cx="2432420" cy="288915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14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442975" y="101922"/>
            <a:ext cx="7256341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Erfahrungsbericht</a:t>
            </a:r>
            <a:endParaRPr dirty="0"/>
          </a:p>
        </p:txBody>
      </p:sp>
      <p:sp>
        <p:nvSpPr>
          <p:cNvPr id="8" name="Rechteck 7"/>
          <p:cNvSpPr/>
          <p:nvPr/>
        </p:nvSpPr>
        <p:spPr bwMode="auto">
          <a:xfrm>
            <a:off x="1442181" y="1995607"/>
            <a:ext cx="3469232" cy="4293771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7"/>
          <p:cNvSpPr/>
          <p:nvPr/>
        </p:nvSpPr>
        <p:spPr bwMode="auto">
          <a:xfrm>
            <a:off x="5407589" y="2417881"/>
            <a:ext cx="5531907" cy="370447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b="1" dirty="0">
                <a:ea typeface="Calibri"/>
                <a:cs typeface="Times New Roman"/>
              </a:rPr>
              <a:t>Nils Weusthoff</a:t>
            </a:r>
            <a:r>
              <a:rPr lang="de-DE" sz="1600" b="1" dirty="0">
                <a:ea typeface="Calibri"/>
                <a:cs typeface="Times New Roman"/>
              </a:rPr>
              <a:t>    |</a:t>
            </a:r>
            <a:r>
              <a:rPr lang="de-DE" sz="1600" dirty="0">
                <a:ea typeface="Calibri"/>
                <a:cs typeface="Times New Roman"/>
              </a:rPr>
              <a:t>21 Jahre alt</a:t>
            </a:r>
            <a:endParaRPr dirty="0"/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 b="1" dirty="0"/>
              <a:t>Scharnhorst Gymnasium, Hildesheim (5.-10. Jg.)</a:t>
            </a:r>
            <a:r>
              <a:rPr lang="de-DE" sz="16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1600" dirty="0"/>
              <a:t>| 2013-2019 </a:t>
            </a:r>
            <a:endParaRPr dirty="0"/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1600" b="1" dirty="0"/>
              <a:t>BGT Hannover (11-13. Jg.)</a:t>
            </a:r>
            <a:r>
              <a:rPr lang="de-DE" sz="16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1600" dirty="0"/>
              <a:t>| 2019-2022 </a:t>
            </a:r>
            <a:endParaRPr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de-DE" sz="1600" dirty="0"/>
              <a:t>Schwerpunkt: Mediengestaltung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/>
              <a:t>TVN Group	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1600" dirty="0"/>
              <a:t>| seit 2022</a:t>
            </a:r>
            <a:endParaRPr lang="de-DE"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1600" dirty="0"/>
              <a:t>- Ausbildung zum Mediengestalter Bild und Ton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de-DE" sz="1600" dirty="0">
              <a:ea typeface="Calibri"/>
              <a:cs typeface="Times New Roman"/>
            </a:endParaRPr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11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27" y="1662785"/>
            <a:ext cx="4036757" cy="44305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6359160" y="1709632"/>
            <a:ext cx="4680312" cy="4311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423218" y="2196661"/>
            <a:ext cx="2280749" cy="2720639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15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442975" y="284249"/>
            <a:ext cx="7256341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Deshalb zum BGT!</a:t>
            </a:r>
            <a:endParaRPr b="1" dirty="0"/>
          </a:p>
        </p:txBody>
      </p:sp>
      <p:sp>
        <p:nvSpPr>
          <p:cNvPr id="8" name="Rechteck 7"/>
          <p:cNvSpPr/>
          <p:nvPr/>
        </p:nvSpPr>
        <p:spPr bwMode="auto">
          <a:xfrm>
            <a:off x="2324643" y="2408826"/>
            <a:ext cx="3393363" cy="2973227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7"/>
          <p:cNvSpPr/>
          <p:nvPr/>
        </p:nvSpPr>
        <p:spPr bwMode="auto">
          <a:xfrm>
            <a:off x="6398126" y="2028143"/>
            <a:ext cx="5143001" cy="4128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praxisnaher Unterricht!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viele Freiheiten!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Lehrkräfte auf Augenhöhe und mit Praxiserfahrung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Spaß am Lernen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 (keine Fächer wie Kunst und Musik)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ein „Technik-Tag“ pro Woche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de-DE" sz="2000" dirty="0"/>
              <a:t> Schwerpunkt nach „Schnupperkurs“ wählbar</a:t>
            </a:r>
            <a:endParaRPr lang="de-DE" sz="1600" dirty="0"/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de-DE" sz="1600" dirty="0">
              <a:ea typeface="Calibri"/>
              <a:cs typeface="Times New Roman"/>
            </a:endParaRPr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11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873" y="2408826"/>
            <a:ext cx="4839479" cy="272063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/>
        </p:nvSpPr>
        <p:spPr bwMode="auto">
          <a:xfrm>
            <a:off x="3537232" y="1826018"/>
            <a:ext cx="5687983" cy="4418917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2327993" y="1791959"/>
            <a:ext cx="4696261" cy="4513004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16</a:t>
            </a:fld>
            <a:endParaRPr lang="de-DE"/>
          </a:p>
        </p:txBody>
      </p:sp>
      <p:sp>
        <p:nvSpPr>
          <p:cNvPr id="8" name="Titel 1"/>
          <p:cNvSpPr/>
          <p:nvPr/>
        </p:nvSpPr>
        <p:spPr bwMode="auto">
          <a:xfrm>
            <a:off x="1271464" y="518977"/>
            <a:ext cx="7256341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Vorbereitung auf die Ausbildung</a:t>
            </a:r>
          </a:p>
          <a:p>
            <a:pPr algn="ctr">
              <a:defRPr/>
            </a:pPr>
            <a:r>
              <a:rPr lang="de-DE" sz="2400" b="1" dirty="0"/>
              <a:t>Ausbildung Mediengestalter Bild und Ton</a:t>
            </a:r>
          </a:p>
        </p:txBody>
      </p:sp>
      <p:pic>
        <p:nvPicPr>
          <p:cNvPr id="9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225215" y="807009"/>
            <a:ext cx="1657985" cy="530555"/>
          </a:xfrm>
          <a:prstGeom prst="rect">
            <a:avLst/>
          </a:prstGeom>
          <a:noFill/>
        </p:spPr>
      </p:pic>
      <p:pic>
        <p:nvPicPr>
          <p:cNvPr id="11" name="Grafik 10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1B110B70-A126-1379-E136-522319169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699" y="1826019"/>
            <a:ext cx="6199811" cy="4513004"/>
          </a:xfrm>
          <a:prstGeom prst="rect">
            <a:avLst/>
          </a:prstGeom>
        </p:spPr>
      </p:pic>
      <p:pic>
        <p:nvPicPr>
          <p:cNvPr id="13" name="Grafik 12" descr="Abzeichen Tick1 mit einfarbiger Füllung">
            <a:extLst>
              <a:ext uri="{FF2B5EF4-FFF2-40B4-BE49-F238E27FC236}">
                <a16:creationId xmlns:a16="http://schemas.microsoft.com/office/drawing/2014/main" id="{CD3E22F5-622D-7C74-F301-7B38F15AA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2375" y="4048923"/>
            <a:ext cx="218582" cy="218582"/>
          </a:xfrm>
          <a:prstGeom prst="rect">
            <a:avLst/>
          </a:prstGeom>
        </p:spPr>
      </p:pic>
      <p:pic>
        <p:nvPicPr>
          <p:cNvPr id="14" name="Grafik 13" descr="Abzeichen Tick1 mit einfarbiger Füllung">
            <a:extLst>
              <a:ext uri="{FF2B5EF4-FFF2-40B4-BE49-F238E27FC236}">
                <a16:creationId xmlns:a16="http://schemas.microsoft.com/office/drawing/2014/main" id="{668AF51E-CED4-10C2-5203-21197A3F2E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7963189" y="4371229"/>
            <a:ext cx="218582" cy="218582"/>
          </a:xfrm>
          <a:prstGeom prst="rect">
            <a:avLst/>
          </a:prstGeom>
        </p:spPr>
      </p:pic>
      <p:pic>
        <p:nvPicPr>
          <p:cNvPr id="15" name="Grafik 14" descr="Abzeichen Tick1 mit einfarbiger Füllung">
            <a:extLst>
              <a:ext uri="{FF2B5EF4-FFF2-40B4-BE49-F238E27FC236}">
                <a16:creationId xmlns:a16="http://schemas.microsoft.com/office/drawing/2014/main" id="{9122539A-2C38-C507-881F-CFDC4A3D6A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7971492" y="4661745"/>
            <a:ext cx="218582" cy="218582"/>
          </a:xfrm>
          <a:prstGeom prst="rect">
            <a:avLst/>
          </a:prstGeom>
        </p:spPr>
      </p:pic>
      <p:pic>
        <p:nvPicPr>
          <p:cNvPr id="16" name="Grafik 15" descr="Abzeichen Tick1 mit einfarbiger Füllung">
            <a:extLst>
              <a:ext uri="{FF2B5EF4-FFF2-40B4-BE49-F238E27FC236}">
                <a16:creationId xmlns:a16="http://schemas.microsoft.com/office/drawing/2014/main" id="{5326FCC3-395F-BC71-DBE1-71F7A3A2CB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7971492" y="5686628"/>
            <a:ext cx="218582" cy="218582"/>
          </a:xfrm>
          <a:prstGeom prst="rect">
            <a:avLst/>
          </a:prstGeom>
        </p:spPr>
      </p:pic>
      <p:pic>
        <p:nvPicPr>
          <p:cNvPr id="17" name="Grafik 16" descr="Abzeichen Tick1 mit einfarbiger Füllung">
            <a:extLst>
              <a:ext uri="{FF2B5EF4-FFF2-40B4-BE49-F238E27FC236}">
                <a16:creationId xmlns:a16="http://schemas.microsoft.com/office/drawing/2014/main" id="{DB94F251-F32D-0037-3109-6E29F22E9E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7975075" y="5014739"/>
            <a:ext cx="218582" cy="218582"/>
          </a:xfrm>
          <a:prstGeom prst="rect">
            <a:avLst/>
          </a:prstGeom>
        </p:spPr>
      </p:pic>
      <p:pic>
        <p:nvPicPr>
          <p:cNvPr id="18" name="Grafik 17" descr="Abzeichen Tick1 mit einfarbiger Füllung">
            <a:extLst>
              <a:ext uri="{FF2B5EF4-FFF2-40B4-BE49-F238E27FC236}">
                <a16:creationId xmlns:a16="http://schemas.microsoft.com/office/drawing/2014/main" id="{8DFB6D46-9560-2263-EF8A-97839A8DBE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7971492" y="5346903"/>
            <a:ext cx="218582" cy="21858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DF5FDCBD-E81C-2C2D-CF2D-E59DB2494C32}"/>
              </a:ext>
            </a:extLst>
          </p:cNvPr>
          <p:cNvSpPr/>
          <p:nvPr/>
        </p:nvSpPr>
        <p:spPr>
          <a:xfrm>
            <a:off x="7024254" y="2332994"/>
            <a:ext cx="1277685" cy="2522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7C52D82-E9BB-086A-D7F9-9849400626E2}"/>
              </a:ext>
            </a:extLst>
          </p:cNvPr>
          <p:cNvSpPr/>
          <p:nvPr/>
        </p:nvSpPr>
        <p:spPr bwMode="auto">
          <a:xfrm>
            <a:off x="2795154" y="2332993"/>
            <a:ext cx="2107046" cy="252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0"/>
          <p:cNvSpPr/>
          <p:nvPr/>
        </p:nvSpPr>
        <p:spPr bwMode="auto">
          <a:xfrm>
            <a:off x="1406216" y="2032975"/>
            <a:ext cx="7810142" cy="42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17</a:t>
            </a:fld>
            <a:endParaRPr lang="de-DE"/>
          </a:p>
        </p:txBody>
      </p:sp>
      <p:sp>
        <p:nvSpPr>
          <p:cNvPr id="8" name="Textfeld 12"/>
          <p:cNvSpPr/>
          <p:nvPr/>
        </p:nvSpPr>
        <p:spPr bwMode="auto">
          <a:xfrm>
            <a:off x="3836291" y="540128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4620880" y="332492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0" name="Titel 1"/>
          <p:cNvSpPr/>
          <p:nvPr/>
        </p:nvSpPr>
        <p:spPr bwMode="auto">
          <a:xfrm>
            <a:off x="1665124" y="3256690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Weitere Gründe:</a:t>
            </a:r>
            <a:endParaRPr b="1" dirty="0"/>
          </a:p>
        </p:txBody>
      </p: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79776" y="713300"/>
            <a:ext cx="2192904" cy="701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ebäude, Im Haus, Screenshot, rot enthält.&#10;&#10;Automatisch generierte Beschreibung">
            <a:extLst>
              <a:ext uri="{FF2B5EF4-FFF2-40B4-BE49-F238E27FC236}">
                <a16:creationId xmlns:a16="http://schemas.microsoft.com/office/drawing/2014/main" id="{C7FC879A-1B02-2C4A-69C0-827540AD4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9" name="Inhaltsplatzhalter 8" descr="Ein Bild, das Kleidung, Person, Mann, Frau enthält.&#10;&#10;Automatisch generierte Beschreibung">
            <a:extLst>
              <a:ext uri="{FF2B5EF4-FFF2-40B4-BE49-F238E27FC236}">
                <a16:creationId xmlns:a16="http://schemas.microsoft.com/office/drawing/2014/main" id="{FFD0576F-9787-CBA5-40D9-339C6A10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BE0D583-0AC8-437A-97AC-0F7A4435A610}" type="slidenum">
              <a:rPr lang="en-US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7FC879A-1B02-2C4A-69C0-827540AD48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FD0576F-9787-CBA5-40D9-339C6A10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BE0D583-0AC8-437A-97AC-0F7A4435A610}" type="slidenum">
              <a:rPr lang="en-US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5"/>
          <p:cNvSpPr/>
          <p:nvPr/>
        </p:nvSpPr>
        <p:spPr bwMode="auto">
          <a:xfrm flipH="1" flipV="1">
            <a:off x="3983775" y="1832170"/>
            <a:ext cx="5045276" cy="4391435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</a:t>
            </a:fld>
            <a:endParaRPr lang="de-DE"/>
          </a:p>
        </p:txBody>
      </p:sp>
      <p:sp>
        <p:nvSpPr>
          <p:cNvPr id="6" name="Freihandform: Form 4"/>
          <p:cNvSpPr/>
          <p:nvPr/>
        </p:nvSpPr>
        <p:spPr bwMode="auto">
          <a:xfrm flipH="1" flipV="1">
            <a:off x="4098724" y="1825623"/>
            <a:ext cx="5045276" cy="4397982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8" descr="Bücher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7578" y="2773953"/>
            <a:ext cx="1310094" cy="1310094"/>
          </a:xfrm>
          <a:prstGeom prst="rect">
            <a:avLst/>
          </a:prstGeom>
        </p:spPr>
      </p:pic>
      <p:sp>
        <p:nvSpPr>
          <p:cNvPr id="8" name="Rechteck 9"/>
          <p:cNvSpPr/>
          <p:nvPr/>
        </p:nvSpPr>
        <p:spPr bwMode="auto">
          <a:xfrm>
            <a:off x="-245375" y="46835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de-DE" sz="2400" b="1">
                <a:solidFill>
                  <a:srgbClr val="DF2485"/>
                </a:solidFill>
                <a:latin typeface="+mj-lt"/>
                <a:cs typeface="Arial"/>
              </a:rPr>
              <a:t>Allgemeine Hochschulreife</a:t>
            </a:r>
            <a:endParaRPr/>
          </a:p>
          <a:p>
            <a:pPr algn="ctr">
              <a:buFontTx/>
              <a:buNone/>
              <a:defRPr/>
            </a:pPr>
            <a:r>
              <a:rPr lang="de-DE" sz="2400" b="1">
                <a:solidFill>
                  <a:srgbClr val="DF2485"/>
                </a:solidFill>
                <a:latin typeface="+mj-lt"/>
                <a:cs typeface="Arial"/>
              </a:rPr>
              <a:t>ABITUR</a:t>
            </a:r>
            <a:endParaRPr/>
          </a:p>
        </p:txBody>
      </p:sp>
      <p:cxnSp>
        <p:nvCxnSpPr>
          <p:cNvPr id="9" name="Gerader Verbinder 10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1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4"/>
          <p:cNvSpPr/>
          <p:nvPr/>
        </p:nvSpPr>
        <p:spPr bwMode="auto">
          <a:xfrm>
            <a:off x="4946716" y="2836576"/>
            <a:ext cx="4197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de-DE" sz="2400" dirty="0">
                <a:solidFill>
                  <a:schemeClr val="bg1"/>
                </a:solidFill>
              </a:rPr>
              <a:t>Fortführung </a:t>
            </a:r>
            <a:r>
              <a:rPr lang="de-DE" sz="2400" b="1" dirty="0">
                <a:solidFill>
                  <a:schemeClr val="bg1"/>
                </a:solidFill>
              </a:rPr>
              <a:t>allgemein bildender  Fächer:</a:t>
            </a:r>
            <a:endParaRPr lang="de-DE" sz="2400" dirty="0"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r>
              <a:rPr lang="de-DE" sz="2000" dirty="0">
                <a:solidFill>
                  <a:schemeClr val="bg1"/>
                </a:solidFill>
              </a:rPr>
              <a:t>Deutsch, Englisch, Mathe, Chemie, Physik, </a:t>
            </a:r>
            <a:endParaRPr dirty="0"/>
          </a:p>
          <a:p>
            <a:pPr algn="ctr">
              <a:buNone/>
              <a:defRPr/>
            </a:pPr>
            <a:r>
              <a:rPr lang="de-DE" sz="2000" dirty="0">
                <a:solidFill>
                  <a:schemeClr val="bg1"/>
                </a:solidFill>
              </a:rPr>
              <a:t>Geschichte, Politik, Sport, etc. </a:t>
            </a:r>
            <a:endParaRPr dirty="0"/>
          </a:p>
        </p:txBody>
      </p:sp>
      <p:sp>
        <p:nvSpPr>
          <p:cNvPr id="12" name="Rechteck 16"/>
          <p:cNvSpPr/>
          <p:nvPr/>
        </p:nvSpPr>
        <p:spPr bwMode="auto">
          <a:xfrm>
            <a:off x="1992968" y="4129237"/>
            <a:ext cx="152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de-DE" sz="2400" b="1">
                <a:latin typeface="+mj-lt"/>
                <a:cs typeface="Arial"/>
              </a:rPr>
              <a:t>Abschluss: </a:t>
            </a:r>
            <a:endParaRPr/>
          </a:p>
        </p:txBody>
      </p:sp>
      <p:sp>
        <p:nvSpPr>
          <p:cNvPr id="13" name="Titel 1"/>
          <p:cNvSpPr>
            <a:spLocks/>
          </p:cNvSpPr>
          <p:nvPr/>
        </p:nvSpPr>
        <p:spPr bwMode="auto">
          <a:xfrm>
            <a:off x="36709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Gemeinsamkeiten mit allen Gymnasien</a:t>
            </a:r>
            <a:endParaRPr/>
          </a:p>
        </p:txBody>
      </p:sp>
      <p:pic>
        <p:nvPicPr>
          <p:cNvPr id="14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45358" y="5420713"/>
            <a:ext cx="1668417" cy="611462"/>
          </a:xfrm>
          <a:prstGeom prst="rect">
            <a:avLst/>
          </a:prstGeom>
        </p:spPr>
      </p:pic>
      <p:sp>
        <p:nvSpPr>
          <p:cNvPr id="15" name="Titel 1"/>
          <p:cNvSpPr>
            <a:spLocks/>
          </p:cNvSpPr>
          <p:nvPr/>
        </p:nvSpPr>
        <p:spPr bwMode="auto">
          <a:xfrm>
            <a:off x="7891175" y="4992686"/>
            <a:ext cx="1842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b="1">
                <a:solidFill>
                  <a:schemeClr val="bg1"/>
                </a:solidFill>
              </a:rPr>
              <a:t>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0"/>
          <p:cNvSpPr/>
          <p:nvPr/>
        </p:nvSpPr>
        <p:spPr bwMode="auto">
          <a:xfrm>
            <a:off x="1406216" y="2032975"/>
            <a:ext cx="7810142" cy="42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20</a:t>
            </a:fld>
            <a:endParaRPr lang="de-DE" dirty="0"/>
          </a:p>
        </p:txBody>
      </p:sp>
      <p:sp>
        <p:nvSpPr>
          <p:cNvPr id="8" name="Textfeld 12"/>
          <p:cNvSpPr/>
          <p:nvPr/>
        </p:nvSpPr>
        <p:spPr bwMode="auto">
          <a:xfrm>
            <a:off x="3836291" y="540128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4620880" y="332492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0" name="Titel 1"/>
          <p:cNvSpPr/>
          <p:nvPr/>
        </p:nvSpPr>
        <p:spPr bwMode="auto">
          <a:xfrm>
            <a:off x="1665124" y="3256690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Was hat es mir gebracht ?</a:t>
            </a:r>
            <a:endParaRPr b="1" dirty="0"/>
          </a:p>
        </p:txBody>
      </p: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79776" y="713300"/>
            <a:ext cx="2192904" cy="701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344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acht, Dunkelheit, Licht, Laser enthält.&#10;&#10;Automatisch generierte Beschreibung">
            <a:extLst>
              <a:ext uri="{FF2B5EF4-FFF2-40B4-BE49-F238E27FC236}">
                <a16:creationId xmlns:a16="http://schemas.microsoft.com/office/drawing/2014/main" id="{AAA93C29-F3E3-6BAE-CA33-E644158AEE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9544" y="1453356"/>
            <a:ext cx="3800475" cy="2833688"/>
          </a:xfrm>
          <a:prstGeom prst="rect">
            <a:avLst/>
          </a:prstGeom>
        </p:spPr>
      </p:pic>
      <p:pic>
        <p:nvPicPr>
          <p:cNvPr id="9" name="Grafik 8" descr="Ein Bild, das Wolke, Himmel, draußen enthält.&#10;&#10;Automatisch generierte Beschreibung">
            <a:extLst>
              <a:ext uri="{FF2B5EF4-FFF2-40B4-BE49-F238E27FC236}">
                <a16:creationId xmlns:a16="http://schemas.microsoft.com/office/drawing/2014/main" id="{A1F9D36F-2386-92A5-E311-E73780DD4D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844" y="1453356"/>
            <a:ext cx="3800475" cy="2833688"/>
          </a:xfrm>
          <a:prstGeom prst="rect">
            <a:avLst/>
          </a:prstGeom>
        </p:spPr>
      </p:pic>
      <p:pic>
        <p:nvPicPr>
          <p:cNvPr id="5" name="Inhaltsplatzhalter 4" descr="Ein Bild, das Stadion, Gebäude, Sportplatz, Arena enthält.&#10;&#10;Automatisch generierte Beschreibung">
            <a:extLst>
              <a:ext uri="{FF2B5EF4-FFF2-40B4-BE49-F238E27FC236}">
                <a16:creationId xmlns:a16="http://schemas.microsoft.com/office/drawing/2014/main" id="{2AD482FB-34EE-4A2F-82A3-7D25DBF20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969963"/>
            <a:ext cx="5091113" cy="38004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A367BD-1260-CD3B-4F03-91B9874B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de-DE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Live) </a:t>
            </a:r>
            <a:r>
              <a:rPr lang="de-DE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Copter</a:t>
            </a:r>
            <a:r>
              <a:rPr lang="de-DE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Produktionen</a:t>
            </a: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9CC7E45-8D51-A0B0-44A0-6B676459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880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Elektrik, Gelände, Transport enthält.&#10;&#10;Automatisch generierte Beschreibung">
            <a:extLst>
              <a:ext uri="{FF2B5EF4-FFF2-40B4-BE49-F238E27FC236}">
                <a16:creationId xmlns:a16="http://schemas.microsoft.com/office/drawing/2014/main" id="{CB4496AA-56B0-2526-B7E6-EF62A06423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194" y="1605756"/>
            <a:ext cx="4876800" cy="3643313"/>
          </a:xfrm>
          <a:prstGeom prst="rect">
            <a:avLst/>
          </a:prstGeom>
        </p:spPr>
      </p:pic>
      <p:pic>
        <p:nvPicPr>
          <p:cNvPr id="5" name="Inhaltsplatzhalter 4" descr="Ein Bild, das Beleuchtung, Elektrik, draußen, Nacht enthält.&#10;&#10;Automatisch generierte Beschreibung">
            <a:extLst>
              <a:ext uri="{FF2B5EF4-FFF2-40B4-BE49-F238E27FC236}">
                <a16:creationId xmlns:a16="http://schemas.microsoft.com/office/drawing/2014/main" id="{564C3371-98E4-A00C-14F6-0A1398B11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28244" y="1605756"/>
            <a:ext cx="4876800" cy="364331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5A2908-2F1F-16F0-DD73-778397BB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206143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Wetten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Dass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…?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3EA77BDE-7C43-D2F0-56B5-27BC83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32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Schnee, Skifahren, Berg enthält.&#10;&#10;Automatisch generierte Beschreibung">
            <a:extLst>
              <a:ext uri="{FF2B5EF4-FFF2-40B4-BE49-F238E27FC236}">
                <a16:creationId xmlns:a16="http://schemas.microsoft.com/office/drawing/2014/main" id="{4DBD8138-280F-6A32-2003-8C192059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17" y="7422"/>
            <a:ext cx="3937609" cy="3922776"/>
          </a:xfrm>
          <a:prstGeom prst="rect">
            <a:avLst/>
          </a:prstGeom>
        </p:spPr>
      </p:pic>
      <p:pic>
        <p:nvPicPr>
          <p:cNvPr id="11" name="Grafik 10" descr="Ein Bild, das Wolke, draußen, Himmel, Wolkig enthält.&#10;&#10;Automatisch generierte Beschreibung">
            <a:extLst>
              <a:ext uri="{FF2B5EF4-FFF2-40B4-BE49-F238E27FC236}">
                <a16:creationId xmlns:a16="http://schemas.microsoft.com/office/drawing/2014/main" id="{0943F349-B6B2-4878-E8CB-5E37FB249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4216" y="7416"/>
            <a:ext cx="3937609" cy="39227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7D2CE6-0BBF-4798-BD31-6D9CC6AF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85509"/>
            <a:ext cx="6830875" cy="1608383"/>
          </a:xfrm>
        </p:spPr>
        <p:txBody>
          <a:bodyPr>
            <a:normAutofit/>
          </a:bodyPr>
          <a:lstStyle/>
          <a:p>
            <a:r>
              <a:rPr lang="de-DE" sz="2400" b="1" dirty="0"/>
              <a:t>Biathlon World Cup</a:t>
            </a:r>
          </a:p>
        </p:txBody>
      </p:sp>
      <p:pic>
        <p:nvPicPr>
          <p:cNvPr id="9" name="Grafik 8" descr="Ein Bild, das Schiff, draußen, Wasserfahrzeug, Person enthält.&#10;&#10;Automatisch generierte Beschreibung">
            <a:extLst>
              <a:ext uri="{FF2B5EF4-FFF2-40B4-BE49-F238E27FC236}">
                <a16:creationId xmlns:a16="http://schemas.microsoft.com/office/drawing/2014/main" id="{A62E1F6D-8601-F154-D187-7F94C67FE8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 rot="5400000">
            <a:off x="7075932" y="1193286"/>
            <a:ext cx="6309360" cy="392277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C1A5952-E3BC-4ABB-9592-53B4D27F990B}"/>
              </a:ext>
            </a:extLst>
          </p:cNvPr>
          <p:cNvSpPr txBox="1">
            <a:spLocks/>
          </p:cNvSpPr>
          <p:nvPr/>
        </p:nvSpPr>
        <p:spPr>
          <a:xfrm>
            <a:off x="4025223" y="4385509"/>
            <a:ext cx="6830875" cy="160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/>
              <a:t>Antholz, Norditalien</a:t>
            </a:r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61A578D8-473B-B9AA-9F03-69F8ECBB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73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Stadt, Luftbild enthält.&#10;&#10;Automatisch generierte Beschreibung">
            <a:extLst>
              <a:ext uri="{FF2B5EF4-FFF2-40B4-BE49-F238E27FC236}">
                <a16:creationId xmlns:a16="http://schemas.microsoft.com/office/drawing/2014/main" id="{0E056B22-7C00-86B8-9674-11D3B085BC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194" y="1605756"/>
            <a:ext cx="4876800" cy="3643313"/>
          </a:xfrm>
          <a:prstGeom prst="rect">
            <a:avLst/>
          </a:prstGeom>
        </p:spPr>
      </p:pic>
      <p:pic>
        <p:nvPicPr>
          <p:cNvPr id="5" name="Inhaltsplatzhalter 4" descr="Ein Bild, das Wolke, Himmel, draußen, Person enthält.&#10;&#10;Automatisch generierte Beschreibung">
            <a:extLst>
              <a:ext uri="{FF2B5EF4-FFF2-40B4-BE49-F238E27FC236}">
                <a16:creationId xmlns:a16="http://schemas.microsoft.com/office/drawing/2014/main" id="{A2AABAC0-BA8D-F567-D268-7D7984BE2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28244" y="1605756"/>
            <a:ext cx="4876800" cy="364331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C22DDD-93D3-87F8-EC4C-D73905E0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2915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Rammstein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E4FCDAB-E351-466D-1149-7110C32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964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Screenshot, Kleidung enthält.&#10;&#10;Automatisch generierte Beschreibung">
            <a:extLst>
              <a:ext uri="{FF2B5EF4-FFF2-40B4-BE49-F238E27FC236}">
                <a16:creationId xmlns:a16="http://schemas.microsoft.com/office/drawing/2014/main" id="{EBAECB15-07F5-CEBF-06C9-A81187040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81527" y="1075596"/>
            <a:ext cx="4061620" cy="3547934"/>
          </a:xfrm>
          <a:prstGeom prst="rect">
            <a:avLst/>
          </a:prstGeom>
        </p:spPr>
      </p:pic>
      <p:pic>
        <p:nvPicPr>
          <p:cNvPr id="7" name="Grafik 6" descr="Ein Bild, das Gebäude, Himmel, draußen enthält.&#10;&#10;Automatisch generierte Beschreibung">
            <a:extLst>
              <a:ext uri="{FF2B5EF4-FFF2-40B4-BE49-F238E27FC236}">
                <a16:creationId xmlns:a16="http://schemas.microsoft.com/office/drawing/2014/main" id="{C2E7577B-5AC7-2302-F415-B6D5D96FE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58507" y="954606"/>
            <a:ext cx="1991417" cy="1739556"/>
          </a:xfrm>
          <a:prstGeom prst="rect">
            <a:avLst/>
          </a:prstGeom>
        </p:spPr>
      </p:pic>
      <p:pic>
        <p:nvPicPr>
          <p:cNvPr id="12" name="Grafik 11" descr="Ein Bild, das Maschine, Im Haus enthält.&#10;&#10;Automatisch generierte Beschreibung">
            <a:extLst>
              <a:ext uri="{FF2B5EF4-FFF2-40B4-BE49-F238E27FC236}">
                <a16:creationId xmlns:a16="http://schemas.microsoft.com/office/drawing/2014/main" id="{D2506E67-6950-A22A-BA6F-E6C106C7D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1452563" y="2114550"/>
            <a:ext cx="1985963" cy="3605213"/>
          </a:xfrm>
          <a:prstGeom prst="rect">
            <a:avLst/>
          </a:prstGeom>
        </p:spPr>
      </p:pic>
      <p:pic>
        <p:nvPicPr>
          <p:cNvPr id="5" name="Inhaltsplatzhalter 4" descr="Ein Bild, das Regenschirm, Himmel, draußen enthält.&#10;&#10;Automatisch generierte Beschreibung">
            <a:extLst>
              <a:ext uri="{FF2B5EF4-FFF2-40B4-BE49-F238E27FC236}">
                <a16:creationId xmlns:a16="http://schemas.microsoft.com/office/drawing/2014/main" id="{84A2C40D-3589-EB32-EC70-F783B39A08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9732" y="951881"/>
            <a:ext cx="1985965" cy="1739554"/>
          </a:xfrm>
          <a:prstGeom prst="rect">
            <a:avLst/>
          </a:prstGeom>
        </p:spPr>
      </p:pic>
      <p:pic>
        <p:nvPicPr>
          <p:cNvPr id="15" name="Grafik 14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7521C6DC-0603-502D-6DF6-10E0521ED0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972425" y="828675"/>
            <a:ext cx="3575050" cy="40814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479CC1-B11E-68D3-8BD0-D5ED042B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 gibt aber auch noch so viel mehr zu sehen!</a:t>
            </a: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BC00555C-DA05-6D97-5DF3-752D362F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113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34087-3711-826F-C259-D526E52E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Was steht 2024 noch so an ?</a:t>
            </a:r>
          </a:p>
        </p:txBody>
      </p:sp>
      <p:pic>
        <p:nvPicPr>
          <p:cNvPr id="1026" name="Picture 2" descr="Bundesnetzagentur - Spezielle Anwendungen - UEFA EURO 2024™">
            <a:extLst>
              <a:ext uri="{FF2B5EF4-FFF2-40B4-BE49-F238E27FC236}">
                <a16:creationId xmlns:a16="http://schemas.microsoft.com/office/drawing/2014/main" id="{D5908A28-7655-AE72-4C77-B09C230992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813" y="2232422"/>
            <a:ext cx="4782987" cy="20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. FC Saarbrücken - Borussia M'gladbach | Viertelfinale (Highlights) Stream  auf DAZN | Jetzt Anmelden | DAZN DE">
            <a:extLst>
              <a:ext uri="{FF2B5EF4-FFF2-40B4-BE49-F238E27FC236}">
                <a16:creationId xmlns:a16="http://schemas.microsoft.com/office/drawing/2014/main" id="{F75C0DD3-DC21-E0BB-C081-5535CE09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2232422"/>
            <a:ext cx="4254500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F1F532-434F-C48F-867C-C3B2C40C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423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0"/>
          <p:cNvSpPr/>
          <p:nvPr/>
        </p:nvSpPr>
        <p:spPr bwMode="auto">
          <a:xfrm>
            <a:off x="1406216" y="2032975"/>
            <a:ext cx="7810142" cy="42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27</a:t>
            </a:fld>
            <a:endParaRPr lang="de-DE"/>
          </a:p>
        </p:txBody>
      </p:sp>
      <p:sp>
        <p:nvSpPr>
          <p:cNvPr id="8" name="Textfeld 12"/>
          <p:cNvSpPr/>
          <p:nvPr/>
        </p:nvSpPr>
        <p:spPr bwMode="auto">
          <a:xfrm>
            <a:off x="3836291" y="540128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4620880" y="332492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0" name="Titel 1"/>
          <p:cNvSpPr/>
          <p:nvPr/>
        </p:nvSpPr>
        <p:spPr bwMode="auto">
          <a:xfrm>
            <a:off x="1665124" y="3256690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Vielen Dank für Ihre Aufmerksamkeit! </a:t>
            </a:r>
            <a:endParaRPr b="1" dirty="0"/>
          </a:p>
        </p:txBody>
      </p: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79776" y="713300"/>
            <a:ext cx="2192904" cy="701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28</a:t>
            </a:fld>
            <a:endParaRPr lang="de-DE"/>
          </a:p>
        </p:txBody>
      </p:sp>
      <p:sp>
        <p:nvSpPr>
          <p:cNvPr id="5" name="Titel 1"/>
          <p:cNvSpPr>
            <a:spLocks/>
          </p:cNvSpPr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Digitale Medien im Unterricht </a:t>
            </a:r>
            <a:endParaRPr/>
          </a:p>
        </p:txBody>
      </p:sp>
      <p:pic>
        <p:nvPicPr>
          <p:cNvPr id="7" name="Picture 6" descr="FRANKA EMIKA Panda Roboter: Info, Übersicht und Bewertungen"/>
          <p:cNvPicPr>
            <a:picLocks noChangeAspect="1" noChangeArrowheads="1"/>
          </p:cNvPicPr>
          <p:nvPr/>
        </p:nvPicPr>
        <p:blipFill>
          <a:blip r:embed="rId3"/>
          <a:srcRect t="17979" b="14245"/>
          <a:stretch/>
        </p:blipFill>
        <p:spPr bwMode="auto">
          <a:xfrm>
            <a:off x="2216057" y="4266434"/>
            <a:ext cx="2830792" cy="1918623"/>
          </a:xfrm>
          <a:prstGeom prst="rect">
            <a:avLst/>
          </a:prstGeom>
          <a:noFill/>
        </p:spPr>
      </p:pic>
      <p:grpSp>
        <p:nvGrpSpPr>
          <p:cNvPr id="8" name="Gruppieren 54"/>
          <p:cNvGrpSpPr/>
          <p:nvPr/>
        </p:nvGrpSpPr>
        <p:grpSpPr bwMode="auto">
          <a:xfrm>
            <a:off x="5495905" y="1380719"/>
            <a:ext cx="928260" cy="4752128"/>
            <a:chOff x="6501777" y="1357813"/>
            <a:chExt cx="928260" cy="4752128"/>
          </a:xfrm>
        </p:grpSpPr>
        <p:pic>
          <p:nvPicPr>
            <p:cNvPr id="9" name="Grafik 41" descr="Cmd (Terminal) Silhouette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606405" y="2744997"/>
              <a:ext cx="724403" cy="724403"/>
            </a:xfrm>
            <a:prstGeom prst="rect">
              <a:avLst/>
            </a:prstGeom>
          </p:spPr>
        </p:pic>
        <p:pic>
          <p:nvPicPr>
            <p:cNvPr id="10" name="Grafik 43" descr="Hochladen Silhouette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643722" y="2051737"/>
              <a:ext cx="644584" cy="644584"/>
            </a:xfrm>
            <a:prstGeom prst="rect">
              <a:avLst/>
            </a:prstGeom>
          </p:spPr>
        </p:pic>
        <p:pic>
          <p:nvPicPr>
            <p:cNvPr id="11" name="Grafik 47" descr="Umschlag Silhouett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624612" y="1357813"/>
              <a:ext cx="682590" cy="682590"/>
            </a:xfrm>
            <a:prstGeom prst="rect">
              <a:avLst/>
            </a:prstGeom>
          </p:spPr>
        </p:pic>
        <p:pic>
          <p:nvPicPr>
            <p:cNvPr id="12" name="Grafik 49" descr="WLAN Silhouette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6501777" y="3648062"/>
              <a:ext cx="928260" cy="928260"/>
            </a:xfrm>
            <a:prstGeom prst="rect">
              <a:avLst/>
            </a:prstGeom>
          </p:spPr>
        </p:pic>
        <p:pic>
          <p:nvPicPr>
            <p:cNvPr id="13" name="Grafik 51" descr="Laptop Silhouette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615539" y="5409207"/>
              <a:ext cx="700734" cy="700734"/>
            </a:xfrm>
            <a:prstGeom prst="rect">
              <a:avLst/>
            </a:prstGeom>
          </p:spPr>
        </p:pic>
        <p:pic>
          <p:nvPicPr>
            <p:cNvPr id="14" name="Grafik 53" descr="Benutzer Silhouette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6591924" y="4547722"/>
              <a:ext cx="747966" cy="747966"/>
            </a:xfrm>
            <a:prstGeom prst="rect">
              <a:avLst/>
            </a:prstGeom>
          </p:spPr>
        </p:pic>
      </p:grpSp>
      <p:pic>
        <p:nvPicPr>
          <p:cNvPr id="16" name="Picture 2" descr="Startseite - bbs|me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7" name="Freihandform: Form 29"/>
          <p:cNvSpPr/>
          <p:nvPr/>
        </p:nvSpPr>
        <p:spPr bwMode="auto">
          <a:xfrm>
            <a:off x="6669286" y="1380719"/>
            <a:ext cx="4045252" cy="4923495"/>
          </a:xfrm>
          <a:custGeom>
            <a:avLst/>
            <a:gdLst>
              <a:gd name="connsiteX0" fmla="*/ 0 w 1212462"/>
              <a:gd name="connsiteY0" fmla="*/ 0 h 583672"/>
              <a:gd name="connsiteX1" fmla="*/ 1212462 w 1212462"/>
              <a:gd name="connsiteY1" fmla="*/ 0 h 583672"/>
              <a:gd name="connsiteX2" fmla="*/ 1212462 w 1212462"/>
              <a:gd name="connsiteY2" fmla="*/ 583672 h 583672"/>
              <a:gd name="connsiteX3" fmla="*/ 0 w 1212462"/>
              <a:gd name="connsiteY3" fmla="*/ 583672 h 583672"/>
              <a:gd name="connsiteX4" fmla="*/ 0 w 1212462"/>
              <a:gd name="connsiteY4" fmla="*/ 0 h 5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62" h="583672" extrusionOk="0">
                <a:moveTo>
                  <a:pt x="0" y="0"/>
                </a:moveTo>
                <a:lnTo>
                  <a:pt x="1212462" y="0"/>
                </a:lnTo>
                <a:lnTo>
                  <a:pt x="1212462" y="583672"/>
                </a:lnTo>
                <a:lnTo>
                  <a:pt x="0" y="583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t" anchorCtr="0">
            <a:noAutofit/>
          </a:bodyPr>
          <a:lstStyle/>
          <a:p>
            <a:pPr marL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/>
              <a:t>Eigene Emailadresse</a:t>
            </a:r>
            <a:endParaRPr/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1"/>
                </a:solidFill>
              </a:rPr>
              <a:t>Schuleigene Cloud</a:t>
            </a:r>
            <a:endParaRPr/>
          </a:p>
          <a:p>
            <a:pPr marL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/>
              <a:t>Umfangreiche Software für zu Hause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/>
              <a:t>Office 365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>
                <a:latin typeface="+mn-lt"/>
              </a:rPr>
              <a:t>Autodesk (u. a. Inventor)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/>
              <a:t>Adobe Creative Cloud (Medient.)</a:t>
            </a:r>
            <a:endParaRPr/>
          </a:p>
          <a:p>
            <a:pPr marL="0" marR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S</a:t>
            </a:r>
            <a:r>
              <a:rPr lang="de-DE" b="0" i="0" u="none" strike="noStrike" cap="none" spc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ea typeface="+mn-ea"/>
                <a:cs typeface="+mn-cs"/>
              </a:rPr>
              <a:t>chulweites WLAN</a:t>
            </a:r>
            <a:endParaRPr/>
          </a:p>
          <a:p>
            <a:pPr marL="0" marR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E</a:t>
            </a:r>
            <a:r>
              <a:rPr lang="de-DE" b="0" i="0" u="none" strike="noStrike" cap="none" spc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ea typeface="+mn-ea"/>
                <a:cs typeface="+mn-cs"/>
              </a:rPr>
              <a:t>igenes Webkonferenzsystem</a:t>
            </a:r>
            <a:endParaRPr/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/>
              <a:t>Systemoffen</a:t>
            </a:r>
            <a:endParaRPr/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1"/>
                </a:solidFill>
              </a:rPr>
              <a:t>WebUntis</a:t>
            </a:r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10"/>
          <p:cNvSpPr/>
          <p:nvPr/>
        </p:nvSpPr>
        <p:spPr bwMode="auto">
          <a:xfrm>
            <a:off x="477233" y="1565237"/>
            <a:ext cx="1991096" cy="4487438"/>
          </a:xfrm>
          <a:prstGeom prst="rect">
            <a:avLst/>
          </a:prstGeom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0" rIns="49530" bIns="0" numCol="1" spcCol="1270" anchor="t" anchorCtr="0">
            <a:noAutofit/>
          </a:bodyPr>
          <a:lstStyle/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VR-Brillen</a:t>
            </a:r>
            <a:endParaRPr dirty="0"/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cs typeface="Calibri"/>
              </a:rPr>
              <a:t>3D-Drucker</a:t>
            </a:r>
            <a:endParaRPr dirty="0"/>
          </a:p>
          <a:p>
            <a:pPr marL="0" lvl="0" indent="0" algn="l"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/>
              <a:t>Neue PC-Räume</a:t>
            </a:r>
            <a:endParaRPr dirty="0"/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LED-</a:t>
            </a:r>
            <a:r>
              <a:rPr lang="de-DE" dirty="0" err="1"/>
              <a:t>Beamer</a:t>
            </a:r>
            <a:r>
              <a:rPr lang="de-DE" dirty="0"/>
              <a:t>  </a:t>
            </a:r>
            <a:endParaRPr lang="de-DE" dirty="0">
              <a:cs typeface="Calibri"/>
            </a:endParaRPr>
          </a:p>
          <a:p>
            <a:pPr marL="0" lvl="0" indent="0" algn="l"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/>
              <a:t>JBL-Lautsprecher</a:t>
            </a:r>
            <a:endParaRPr dirty="0"/>
          </a:p>
          <a:p>
            <a:pPr defTabSz="577849">
              <a:lnSpc>
                <a:spcPct val="200000"/>
              </a:lnSpc>
              <a:defRPr/>
            </a:pPr>
            <a:r>
              <a:rPr lang="de-DE" dirty="0">
                <a:cs typeface="Calibri"/>
              </a:rPr>
              <a:t>Roboterarme</a:t>
            </a:r>
          </a:p>
          <a:p>
            <a:pPr defTabSz="577849">
              <a:lnSpc>
                <a:spcPct val="200000"/>
              </a:lnSpc>
              <a:defRPr/>
            </a:pPr>
            <a:r>
              <a:rPr lang="de-DE" dirty="0">
                <a:cs typeface="Calibri"/>
              </a:rPr>
              <a:t>Digitale Flipcharts</a:t>
            </a:r>
            <a:endParaRPr lang="de-DE" dirty="0"/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cs typeface="Calibri"/>
            </a:endParaRPr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cs typeface="Calibri"/>
            </a:endParaRPr>
          </a:p>
          <a:p>
            <a:pPr marL="0" lvl="0" indent="0" algn="l"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dirty="0">
              <a:cs typeface="Calibri"/>
            </a:endParaRPr>
          </a:p>
        </p:txBody>
      </p:sp>
      <p:pic>
        <p:nvPicPr>
          <p:cNvPr id="1026" name="Picture 2" descr="Valve Index Vr Kit - komplett &amp; originalverpackt : Amazon.de: Elektronik &amp;  Foto">
            <a:extLst>
              <a:ext uri="{FF2B5EF4-FFF2-40B4-BE49-F238E27FC236}">
                <a16:creationId xmlns:a16="http://schemas.microsoft.com/office/drawing/2014/main" id="{02D0F952-79CD-4879-A61C-83109EFA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26" y="1351365"/>
            <a:ext cx="2743200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29</a:t>
            </a:fld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198937" y="107292"/>
            <a:ext cx="1122153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43"/>
          <p:cNvPicPr>
            <a:picLocks noChangeAspect="1"/>
          </p:cNvPicPr>
          <p:nvPr/>
        </p:nvPicPr>
        <p:blipFill>
          <a:blip r:embed="rId3"/>
          <a:srcRect l="4628" r="13311"/>
          <a:stretch/>
        </p:blipFill>
        <p:spPr bwMode="auto">
          <a:xfrm>
            <a:off x="3456788" y="4134574"/>
            <a:ext cx="2582995" cy="1771317"/>
          </a:xfrm>
          <a:prstGeom prst="rect">
            <a:avLst/>
          </a:prstGeom>
        </p:spPr>
      </p:pic>
      <p:pic>
        <p:nvPicPr>
          <p:cNvPr id="12" name="Grafik 44"/>
          <p:cNvPicPr>
            <a:picLocks noChangeAspect="1"/>
          </p:cNvPicPr>
          <p:nvPr/>
        </p:nvPicPr>
        <p:blipFill>
          <a:blip r:embed="rId4"/>
          <a:srcRect r="19884" b="3120"/>
          <a:stretch/>
        </p:blipFill>
        <p:spPr bwMode="auto">
          <a:xfrm>
            <a:off x="6284013" y="4148213"/>
            <a:ext cx="2582995" cy="1757678"/>
          </a:xfrm>
          <a:prstGeom prst="rect">
            <a:avLst/>
          </a:prstGeom>
        </p:spPr>
      </p:pic>
      <p:pic>
        <p:nvPicPr>
          <p:cNvPr id="13" name="Grafik 45"/>
          <p:cNvPicPr>
            <a:picLocks noChangeAspect="1"/>
          </p:cNvPicPr>
          <p:nvPr/>
        </p:nvPicPr>
        <p:blipFill>
          <a:blip r:embed="rId5"/>
          <a:srcRect t="13648"/>
          <a:stretch/>
        </p:blipFill>
        <p:spPr bwMode="auto">
          <a:xfrm>
            <a:off x="6284012" y="2229470"/>
            <a:ext cx="2582995" cy="1672850"/>
          </a:xfrm>
          <a:prstGeom prst="rect">
            <a:avLst/>
          </a:prstGeom>
        </p:spPr>
      </p:pic>
      <p:pic>
        <p:nvPicPr>
          <p:cNvPr id="14" name="Grafik 46"/>
          <p:cNvPicPr>
            <a:picLocks noChangeAspect="1"/>
          </p:cNvPicPr>
          <p:nvPr/>
        </p:nvPicPr>
        <p:blipFill>
          <a:blip r:embed="rId6"/>
          <a:srcRect l="1" t="6169" r="25212" b="7760"/>
          <a:stretch/>
        </p:blipFill>
        <p:spPr bwMode="auto">
          <a:xfrm>
            <a:off x="3459310" y="2229470"/>
            <a:ext cx="2582995" cy="16728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5" name="Titel 1"/>
          <p:cNvSpPr>
            <a:spLocks/>
          </p:cNvSpPr>
          <p:nvPr/>
        </p:nvSpPr>
        <p:spPr bwMode="auto">
          <a:xfrm>
            <a:off x="1266743" y="107292"/>
            <a:ext cx="6998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Beginnerseminar </a:t>
            </a:r>
            <a:endParaRPr/>
          </a:p>
        </p:txBody>
      </p:sp>
      <p:pic>
        <p:nvPicPr>
          <p:cNvPr id="16" name="Grafik 2" descr="Tennis Silhouett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987565" y="5091952"/>
            <a:ext cx="914400" cy="914400"/>
          </a:xfrm>
          <a:prstGeom prst="rect">
            <a:avLst/>
          </a:prstGeom>
        </p:spPr>
      </p:pic>
      <p:pic>
        <p:nvPicPr>
          <p:cNvPr id="17" name="Grafik 5" descr="Surfen Silhouette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987565" y="4064296"/>
            <a:ext cx="914400" cy="914400"/>
          </a:xfrm>
          <a:prstGeom prst="rect">
            <a:avLst/>
          </a:prstGeom>
        </p:spPr>
      </p:pic>
      <p:pic>
        <p:nvPicPr>
          <p:cNvPr id="18" name="Grafik 18" descr="Kopf mit Zahnrädern Silhouette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987565" y="3015224"/>
            <a:ext cx="914400" cy="914400"/>
          </a:xfrm>
          <a:prstGeom prst="rect">
            <a:avLst/>
          </a:prstGeom>
        </p:spPr>
      </p:pic>
      <p:pic>
        <p:nvPicPr>
          <p:cNvPr id="19" name="Grafik 20" descr="Skizze Silhouette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987565" y="1963670"/>
            <a:ext cx="914400" cy="914400"/>
          </a:xfrm>
          <a:prstGeom prst="rect">
            <a:avLst/>
          </a:prstGeom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1B2DF8-7B18-427C-AA6C-5417157E65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12" y="4163771"/>
            <a:ext cx="2582996" cy="17576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9"/>
          <p:cNvSpPr/>
          <p:nvPr/>
        </p:nvSpPr>
        <p:spPr bwMode="auto">
          <a:xfrm flipH="1" flipV="1">
            <a:off x="4511244" y="1824187"/>
            <a:ext cx="5045276" cy="4397982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</a:t>
            </a:fld>
            <a:endParaRPr lang="de-DE"/>
          </a:p>
        </p:txBody>
      </p:sp>
      <p:cxnSp>
        <p:nvCxnSpPr>
          <p:cNvPr id="6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>
            <a:spLocks/>
          </p:cNvSpPr>
          <p:nvPr/>
        </p:nvSpPr>
        <p:spPr bwMode="auto">
          <a:xfrm>
            <a:off x="982034" y="3099428"/>
            <a:ext cx="3829624" cy="25181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de-DE" dirty="0"/>
              <a:t>Berufsbezogene Kompetenzen in den </a:t>
            </a:r>
            <a:r>
              <a:rPr lang="de-DE" b="1" dirty="0"/>
              <a:t>Profilfächern</a:t>
            </a:r>
            <a:endParaRPr lang="de-DE" dirty="0"/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de-DE" dirty="0"/>
              <a:t>Allgemeinbildende Fächer </a:t>
            </a:r>
            <a:endParaRPr dirty="0"/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de-DE" dirty="0"/>
              <a:t>Berufliche Informatik</a:t>
            </a:r>
            <a:endParaRPr dirty="0"/>
          </a:p>
        </p:txBody>
      </p:sp>
      <p:sp>
        <p:nvSpPr>
          <p:cNvPr id="9" name="Titel 1"/>
          <p:cNvSpPr>
            <a:spLocks/>
          </p:cNvSpPr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Drei Jahre bis zum Abitur</a:t>
            </a:r>
            <a:endParaRPr/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4957690" y="1833296"/>
            <a:ext cx="4152384" cy="12661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  <a:defRPr/>
            </a:pPr>
            <a:r>
              <a:rPr lang="de-DE" sz="2400" b="1">
                <a:solidFill>
                  <a:srgbClr val="DF2485"/>
                </a:solidFill>
                <a:latin typeface="+mj-lt"/>
              </a:rPr>
              <a:t>		</a:t>
            </a:r>
            <a:r>
              <a:rPr lang="de-DE" sz="2400" b="1" u="sng">
                <a:solidFill>
                  <a:srgbClr val="DF2485"/>
                </a:solidFill>
                <a:latin typeface="+mj-lt"/>
              </a:rPr>
              <a:t>12. /13. Jahrgang:</a:t>
            </a:r>
            <a:endParaRPr lang="en-US" sz="2400" u="sng">
              <a:solidFill>
                <a:srgbClr val="DF2485"/>
              </a:solidFill>
              <a:latin typeface="+mj-lt"/>
            </a:endParaRP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de-DE" b="1">
                <a:solidFill>
                  <a:srgbClr val="DF2485"/>
                </a:solidFill>
              </a:rPr>
              <a:t>			Kurssystem</a:t>
            </a:r>
            <a:r>
              <a:rPr lang="de-DE"/>
              <a:t> </a:t>
            </a:r>
            <a:endParaRPr lang="de-DE">
              <a:cs typeface="Arial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915937" y="1807339"/>
            <a:ext cx="3829624" cy="12563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  <a:defRPr/>
            </a:pPr>
            <a:r>
              <a:rPr lang="de-DE" sz="2400" b="1">
                <a:solidFill>
                  <a:srgbClr val="1FAFE6"/>
                </a:solidFill>
                <a:latin typeface="+mj-lt"/>
              </a:rPr>
              <a:t>	</a:t>
            </a:r>
            <a:r>
              <a:rPr lang="de-DE" sz="2400" b="1" u="sng">
                <a:solidFill>
                  <a:srgbClr val="1FAFE6"/>
                </a:solidFill>
                <a:latin typeface="+mj-lt"/>
              </a:rPr>
              <a:t>11. Jahrgang:</a:t>
            </a:r>
            <a:endParaRPr/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de-DE" b="1">
                <a:solidFill>
                  <a:srgbClr val="1FAFE6"/>
                </a:solidFill>
              </a:rPr>
              <a:t>	Klassenverband</a:t>
            </a:r>
            <a:endParaRPr/>
          </a:p>
        </p:txBody>
      </p:sp>
      <p:grpSp>
        <p:nvGrpSpPr>
          <p:cNvPr id="13" name="Gruppieren 18"/>
          <p:cNvGrpSpPr/>
          <p:nvPr/>
        </p:nvGrpSpPr>
        <p:grpSpPr bwMode="auto">
          <a:xfrm>
            <a:off x="4423638" y="2396632"/>
            <a:ext cx="4971249" cy="4447380"/>
            <a:chOff x="4423638" y="2396632"/>
            <a:chExt cx="4971249" cy="4447380"/>
          </a:xfrm>
        </p:grpSpPr>
        <p:sp>
          <p:nvSpPr>
            <p:cNvPr id="14" name="Rectangle 2"/>
            <p:cNvSpPr>
              <a:spLocks/>
            </p:cNvSpPr>
            <p:nvPr/>
          </p:nvSpPr>
          <p:spPr bwMode="auto">
            <a:xfrm>
              <a:off x="4423638" y="2396632"/>
              <a:ext cx="4874764" cy="44473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>
                <a:spcBef>
                  <a:spcPts val="0"/>
                </a:spcBef>
                <a:spcAft>
                  <a:spcPts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>
                <a:spcBef>
                  <a:spcPts val="0"/>
                </a:spcBef>
                <a:spcAft>
                  <a:spcPts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>
                <a:spcBef>
                  <a:spcPts val="0"/>
                </a:spcBef>
                <a:spcAft>
                  <a:spcPts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lnSpc>
                  <a:spcPct val="150000"/>
                </a:lnSpc>
                <a:buNone/>
                <a:defRPr/>
              </a:pPr>
              <a:r>
                <a:rPr lang="de-DE" sz="2400" b="1">
                  <a:solidFill>
                    <a:srgbClr val="DF2485"/>
                  </a:solidFill>
                  <a:latin typeface="+mj-lt"/>
                </a:rPr>
                <a:t>		</a:t>
              </a:r>
              <a:r>
                <a:rPr lang="de-DE" b="1">
                  <a:solidFill>
                    <a:srgbClr val="DF2485"/>
                  </a:solidFill>
                </a:rPr>
                <a:t>			</a:t>
              </a:r>
              <a:r>
                <a:rPr lang="de-DE"/>
                <a:t> </a:t>
              </a:r>
              <a:endParaRPr lang="de-DE">
                <a:cs typeface="Arial"/>
              </a:endParaRPr>
            </a:p>
            <a:p>
              <a:pPr marL="457200" lvl="1" indent="0" algn="r" defTabSz="914400">
                <a:lnSpc>
                  <a:spcPct val="150000"/>
                </a:lnSpc>
                <a:buNone/>
                <a:defRPr/>
              </a:pPr>
              <a:r>
                <a:rPr lang="de-DE" b="0" i="0" strike="noStrike" cap="none" spc="0">
                  <a:ln>
                    <a:noFill/>
                  </a:ln>
                </a:rPr>
                <a:t>Vertiefung in den </a:t>
              </a:r>
              <a:r>
                <a:rPr lang="de-DE" b="1"/>
                <a:t>Profilfächern</a:t>
              </a:r>
              <a:endParaRPr lang="de-DE" b="0" i="0" strike="noStrike" cap="none" spc="0">
                <a:ln>
                  <a:noFill/>
                </a:ln>
              </a:endParaRPr>
            </a:p>
            <a:p>
              <a:pPr marL="457200" lvl="1" indent="0" algn="r">
                <a:lnSpc>
                  <a:spcPct val="150000"/>
                </a:lnSpc>
                <a:buNone/>
                <a:defRPr/>
              </a:pPr>
              <a:r>
                <a:rPr lang="de-DE" b="1" i="0" strike="noStrike" cap="none" spc="0">
                  <a:ln>
                    <a:noFill/>
                  </a:ln>
                </a:rPr>
                <a:t>Studierfähigkeit </a:t>
              </a:r>
              <a:r>
                <a:rPr lang="de-DE" i="0" strike="noStrike" cap="none" spc="0">
                  <a:ln>
                    <a:noFill/>
                  </a:ln>
                </a:rPr>
                <a:t>und</a:t>
              </a:r>
              <a:r>
                <a:rPr lang="de-DE" b="1" i="0" strike="noStrike" cap="none" spc="0">
                  <a:ln>
                    <a:noFill/>
                  </a:ln>
                </a:rPr>
                <a:t> Berufsorientierung</a:t>
              </a:r>
              <a:r>
                <a:rPr lang="de-DE" b="1"/>
                <a:t> </a:t>
              </a:r>
              <a:endParaRPr lang="de-DE" b="1" i="0" strike="noStrike" cap="none" spc="0">
                <a:ln>
                  <a:noFill/>
                </a:ln>
                <a:cs typeface="Arial"/>
              </a:endParaRPr>
            </a:p>
            <a:p>
              <a:pPr marL="457200" lvl="1" indent="0" algn="r" defTabSz="914400">
                <a:lnSpc>
                  <a:spcPct val="150000"/>
                </a:lnSpc>
                <a:buNone/>
                <a:defRPr/>
              </a:pPr>
              <a:r>
                <a:rPr lang="de-DE" b="1" i="0" strike="noStrike" cap="none" spc="0">
                  <a:ln>
                    <a:noFill/>
                  </a:ln>
                </a:rPr>
                <a:t>Schulhalbjahresergebnisse</a:t>
              </a:r>
              <a:endParaRPr/>
            </a:p>
            <a:p>
              <a:pPr marL="457200" lvl="1" indent="0" algn="r" defTabSz="914400">
                <a:lnSpc>
                  <a:spcPct val="150000"/>
                </a:lnSpc>
                <a:buNone/>
                <a:defRPr/>
              </a:pPr>
              <a:r>
                <a:rPr lang="de-DE" b="1"/>
                <a:t>	</a:t>
              </a:r>
              <a:r>
                <a:rPr lang="de-DE" b="0" i="0" strike="noStrike" cap="none" spc="0">
                  <a:ln>
                    <a:noFill/>
                  </a:ln>
                </a:rPr>
                <a:t>sind Teil der </a:t>
              </a:r>
              <a:r>
                <a:rPr lang="de-DE" b="1" i="0" strike="noStrike" cap="none" spc="0">
                  <a:ln>
                    <a:noFill/>
                  </a:ln>
                </a:rPr>
                <a:t>Abiturnote</a:t>
              </a:r>
              <a:endParaRPr lang="de-DE" b="0" i="0" strike="noStrike" cap="none" spc="0">
                <a:ln>
                  <a:noFill/>
                </a:ln>
              </a:endParaRPr>
            </a:p>
          </p:txBody>
        </p:sp>
        <p:sp>
          <p:nvSpPr>
            <p:cNvPr id="15" name="Ellipse 12"/>
            <p:cNvSpPr/>
            <p:nvPr/>
          </p:nvSpPr>
          <p:spPr bwMode="auto">
            <a:xfrm>
              <a:off x="9329739" y="3271521"/>
              <a:ext cx="65148" cy="651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13"/>
            <p:cNvSpPr/>
            <p:nvPr/>
          </p:nvSpPr>
          <p:spPr bwMode="auto">
            <a:xfrm>
              <a:off x="9329739" y="3760721"/>
              <a:ext cx="65148" cy="651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15"/>
            <p:cNvSpPr/>
            <p:nvPr/>
          </p:nvSpPr>
          <p:spPr bwMode="auto">
            <a:xfrm>
              <a:off x="9329739" y="4773599"/>
              <a:ext cx="65148" cy="651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30</a:t>
            </a:fld>
            <a:endParaRPr lang="de-DE"/>
          </a:p>
        </p:txBody>
      </p:sp>
      <p:sp>
        <p:nvSpPr>
          <p:cNvPr id="5" name="Titel 1"/>
          <p:cNvSpPr>
            <a:spLocks/>
          </p:cNvSpPr>
          <p:nvPr/>
        </p:nvSpPr>
        <p:spPr bwMode="auto">
          <a:xfrm>
            <a:off x="1237290" y="107292"/>
            <a:ext cx="70280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Arbeitsgemeinschaften</a:t>
            </a:r>
            <a:endParaRPr/>
          </a:p>
        </p:txBody>
      </p:sp>
      <p:pic>
        <p:nvPicPr>
          <p:cNvPr id="6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7" name="Rechteck 23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24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5"/>
          <p:cNvSpPr/>
          <p:nvPr/>
        </p:nvSpPr>
        <p:spPr bwMode="auto">
          <a:xfrm>
            <a:off x="1237291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6"/>
          <p:cNvSpPr/>
          <p:nvPr/>
        </p:nvSpPr>
        <p:spPr bwMode="auto">
          <a:xfrm>
            <a:off x="1549911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27"/>
          <p:cNvSpPr/>
          <p:nvPr/>
        </p:nvSpPr>
        <p:spPr bwMode="auto">
          <a:xfrm>
            <a:off x="1375897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"/>
          <p:cNvSpPr>
            <a:spLocks/>
          </p:cNvSpPr>
          <p:nvPr/>
        </p:nvSpPr>
        <p:spPr bwMode="auto">
          <a:xfrm>
            <a:off x="1448270" y="1948875"/>
            <a:ext cx="2337948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>
                <a:latin typeface="+mn-lt"/>
                <a:cs typeface="Arial"/>
              </a:rPr>
              <a:t>3D-Druck AG</a:t>
            </a:r>
            <a:endParaRPr/>
          </a:p>
          <a:p>
            <a:pPr algn="ctr">
              <a:defRPr/>
            </a:pPr>
            <a:r>
              <a:rPr lang="de-DE" sz="1600">
                <a:latin typeface="+mn-lt"/>
                <a:cs typeface="Arial"/>
              </a:rPr>
              <a:t>Umgang mit 3D-Druckern</a:t>
            </a:r>
            <a:endParaRPr/>
          </a:p>
          <a:p>
            <a:pPr algn="ctr">
              <a:defRPr/>
            </a:pPr>
            <a:r>
              <a:rPr lang="de-DE" sz="1600">
                <a:latin typeface="+mn-lt"/>
                <a:cs typeface="Arial"/>
              </a:rPr>
              <a:t>Eigene Projekte umsetzen</a:t>
            </a:r>
            <a:endParaRPr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b="10388"/>
          <a:stretch/>
        </p:blipFill>
        <p:spPr bwMode="auto">
          <a:xfrm>
            <a:off x="1602352" y="2930511"/>
            <a:ext cx="2246758" cy="13401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"/>
          <p:cNvSpPr>
            <a:spLocks/>
          </p:cNvSpPr>
          <p:nvPr/>
        </p:nvSpPr>
        <p:spPr bwMode="auto">
          <a:xfrm>
            <a:off x="4092461" y="4839432"/>
            <a:ext cx="1928991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 dirty="0">
                <a:latin typeface="+mn-lt"/>
                <a:cs typeface="Arial"/>
              </a:rPr>
              <a:t>Angeln</a:t>
            </a:r>
            <a:endParaRPr dirty="0"/>
          </a:p>
          <a:p>
            <a:pPr algn="ctr">
              <a:defRPr/>
            </a:pPr>
            <a:r>
              <a:rPr lang="de-DE" sz="1600" dirty="0">
                <a:latin typeface="+mn-lt"/>
                <a:cs typeface="Arial"/>
              </a:rPr>
              <a:t>In Theorie und Praxis</a:t>
            </a:r>
            <a:endParaRPr dirty="0"/>
          </a:p>
        </p:txBody>
      </p:sp>
      <p:pic>
        <p:nvPicPr>
          <p:cNvPr id="16" name="Grafik 32"/>
          <p:cNvPicPr>
            <a:picLocks noChangeAspect="1"/>
          </p:cNvPicPr>
          <p:nvPr/>
        </p:nvPicPr>
        <p:blipFill>
          <a:blip r:embed="rId5"/>
          <a:srcRect t="8817" r="4867" b="17858"/>
          <a:stretch/>
        </p:blipFill>
        <p:spPr bwMode="auto">
          <a:xfrm>
            <a:off x="6076029" y="4799911"/>
            <a:ext cx="2181624" cy="1370270"/>
          </a:xfrm>
          <a:prstGeom prst="rect">
            <a:avLst/>
          </a:prstGeom>
        </p:spPr>
      </p:pic>
      <p:sp>
        <p:nvSpPr>
          <p:cNvPr id="19" name="Textfeld 1"/>
          <p:cNvSpPr>
            <a:spLocks/>
          </p:cNvSpPr>
          <p:nvPr/>
        </p:nvSpPr>
        <p:spPr bwMode="auto">
          <a:xfrm>
            <a:off x="7177898" y="1946027"/>
            <a:ext cx="124822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 dirty="0" err="1">
                <a:latin typeface="+mn-lt"/>
                <a:cs typeface="Arial"/>
              </a:rPr>
              <a:t>StreamTeam</a:t>
            </a:r>
            <a:endParaRPr lang="de-DE" sz="1600" b="1" dirty="0">
              <a:latin typeface="+mn-lt"/>
              <a:cs typeface="Arial"/>
            </a:endParaRPr>
          </a:p>
          <a:p>
            <a:pPr algn="ctr">
              <a:defRPr/>
            </a:pPr>
            <a:endParaRPr lang="de-DE" sz="1600" dirty="0">
              <a:latin typeface="+mn-lt"/>
              <a:cs typeface="Arial"/>
            </a:endParaRPr>
          </a:p>
        </p:txBody>
      </p:sp>
      <p:pic>
        <p:nvPicPr>
          <p:cNvPr id="20" name="Picture 2" descr="AG Digitaler Infoabend - bbs|me"/>
          <p:cNvPicPr>
            <a:picLocks noChangeAspect="1" noChangeArrowheads="1"/>
          </p:cNvPicPr>
          <p:nvPr/>
        </p:nvPicPr>
        <p:blipFill>
          <a:blip r:embed="rId6"/>
          <a:srcRect l="5750" r="8524" b="-349"/>
          <a:stretch/>
        </p:blipFill>
        <p:spPr bwMode="auto">
          <a:xfrm>
            <a:off x="6848273" y="2930511"/>
            <a:ext cx="2082429" cy="1370270"/>
          </a:xfrm>
          <a:prstGeom prst="rect">
            <a:avLst/>
          </a:prstGeom>
          <a:noFill/>
        </p:spPr>
      </p:pic>
      <p:pic>
        <p:nvPicPr>
          <p:cNvPr id="21" name="Grafik 37" descr="Spatz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836838" y="4228510"/>
            <a:ext cx="151882" cy="151882"/>
          </a:xfrm>
          <a:prstGeom prst="rect">
            <a:avLst/>
          </a:prstGeom>
        </p:spPr>
      </p:pic>
      <p:sp>
        <p:nvSpPr>
          <p:cNvPr id="22" name="Textfeld 1"/>
          <p:cNvSpPr>
            <a:spLocks/>
          </p:cNvSpPr>
          <p:nvPr/>
        </p:nvSpPr>
        <p:spPr bwMode="auto">
          <a:xfrm>
            <a:off x="4563036" y="1966917"/>
            <a:ext cx="1509902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 dirty="0">
                <a:latin typeface="+mn-lt"/>
                <a:cs typeface="Arial"/>
              </a:rPr>
              <a:t>AG Segelfliegen</a:t>
            </a:r>
            <a:endParaRPr dirty="0"/>
          </a:p>
          <a:p>
            <a:pPr algn="ctr">
              <a:defRPr/>
            </a:pPr>
            <a:endParaRPr lang="de-DE" sz="1600" dirty="0">
              <a:latin typeface="+mn-lt"/>
              <a:cs typeface="Arial"/>
            </a:endParaRPr>
          </a:p>
        </p:txBody>
      </p:sp>
      <p:pic>
        <p:nvPicPr>
          <p:cNvPr id="23" name="Picture 2" descr="https://bbs-me.de/wp-content/uploads/2016/12/bgt_segelfliegen-300x225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4259284" y="2895075"/>
            <a:ext cx="2082429" cy="137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31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7"/>
          <p:cNvSpPr/>
          <p:nvPr/>
        </p:nvSpPr>
        <p:spPr bwMode="auto">
          <a:xfrm>
            <a:off x="1245722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8"/>
          <p:cNvSpPr/>
          <p:nvPr/>
        </p:nvSpPr>
        <p:spPr bwMode="auto">
          <a:xfrm>
            <a:off x="1558342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9"/>
          <p:cNvSpPr/>
          <p:nvPr/>
        </p:nvSpPr>
        <p:spPr bwMode="auto">
          <a:xfrm>
            <a:off x="1384328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>
          <a:blip r:embed="rId3"/>
          <a:srcRect t="3639" b="11867"/>
          <a:stretch/>
        </p:blipFill>
        <p:spPr bwMode="auto">
          <a:xfrm>
            <a:off x="2309492" y="1941260"/>
            <a:ext cx="2856649" cy="1607544"/>
          </a:xfrm>
          <a:prstGeom prst="rect">
            <a:avLst/>
          </a:prstGeom>
        </p:spPr>
      </p:pic>
      <p:pic>
        <p:nvPicPr>
          <p:cNvPr id="12" name="Grafik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76509" y="1963870"/>
            <a:ext cx="2856649" cy="1607544"/>
          </a:xfrm>
          <a:prstGeom prst="rect">
            <a:avLst/>
          </a:prstGeom>
        </p:spPr>
      </p:pic>
      <p:pic>
        <p:nvPicPr>
          <p:cNvPr id="13" name="Picture 5" descr="IMG_296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179195" y="3685958"/>
            <a:ext cx="1676916" cy="223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06808" y="3685959"/>
            <a:ext cx="1676696" cy="2235595"/>
          </a:xfrm>
          <a:prstGeom prst="rect">
            <a:avLst/>
          </a:prstGeom>
        </p:spPr>
      </p:pic>
      <p:pic>
        <p:nvPicPr>
          <p:cNvPr id="15" name="Picture 4" descr="zwischenlager 061023_01 009"/>
          <p:cNvPicPr>
            <a:picLocks noChangeAspect="1" noChangeArrowheads="1"/>
          </p:cNvPicPr>
          <p:nvPr/>
        </p:nvPicPr>
        <p:blipFill>
          <a:blip r:embed="rId7"/>
          <a:srcRect l="17162" t="22018" r="15789" b="11346"/>
          <a:stretch/>
        </p:blipFill>
        <p:spPr bwMode="auto">
          <a:xfrm>
            <a:off x="3731970" y="3834496"/>
            <a:ext cx="3163789" cy="20870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el 1"/>
          <p:cNvSpPr>
            <a:spLocks/>
          </p:cNvSpPr>
          <p:nvPr/>
        </p:nvSpPr>
        <p:spPr bwMode="auto">
          <a:xfrm>
            <a:off x="1266742" y="115047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Veranstaltungen, Messen, Besichtigungen</a:t>
            </a:r>
            <a:endParaRPr dirty="0"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32</a:t>
            </a:fld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1239034" y="107292"/>
            <a:ext cx="7026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  <a:p>
            <a:pPr algn="ctr">
              <a:defRPr/>
            </a:pPr>
            <a:r>
              <a:rPr lang="de-DE"/>
              <a:t>Wettbewerbe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Rechteck 21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3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4" descr="Ein Bild, das Gebäude, draußen, Front, Schild enthält.&#10;&#10;Beschreibung automatisch generiert."/>
          <p:cNvPicPr>
            <a:picLocks noChangeAspect="1"/>
          </p:cNvPicPr>
          <p:nvPr/>
        </p:nvPicPr>
        <p:blipFill>
          <a:blip r:embed="rId3"/>
          <a:srcRect b="55925"/>
          <a:stretch/>
        </p:blipFill>
        <p:spPr bwMode="auto">
          <a:xfrm>
            <a:off x="1784982" y="4916818"/>
            <a:ext cx="2076890" cy="1183332"/>
          </a:xfrm>
          <a:prstGeom prst="rect">
            <a:avLst/>
          </a:prstGeom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2079" y="2052203"/>
            <a:ext cx="2175171" cy="721648"/>
          </a:xfrm>
          <a:prstGeom prst="rect">
            <a:avLst/>
          </a:prstGeom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30818" y="1882408"/>
            <a:ext cx="2078122" cy="898508"/>
          </a:xfrm>
          <a:prstGeom prst="rect">
            <a:avLst/>
          </a:prstGeom>
        </p:spPr>
      </p:pic>
      <p:pic>
        <p:nvPicPr>
          <p:cNvPr id="14" name="Grafik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060232" y="2017390"/>
            <a:ext cx="2581494" cy="745208"/>
          </a:xfrm>
          <a:prstGeom prst="rect">
            <a:avLst/>
          </a:prstGeom>
        </p:spPr>
      </p:pic>
      <p:sp>
        <p:nvSpPr>
          <p:cNvPr id="15" name="Textfeld 28"/>
          <p:cNvSpPr>
            <a:spLocks/>
          </p:cNvSpPr>
          <p:nvPr/>
        </p:nvSpPr>
        <p:spPr bwMode="auto">
          <a:xfrm>
            <a:off x="1682668" y="2846869"/>
            <a:ext cx="22815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/>
              <a:t>Juniorstudium/Gauß-AG: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Projekt der Leibniz Uni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Schüler besuchen verschiedene Fakultäten (z. B. Informatik, Mechatronik)</a:t>
            </a:r>
            <a:endParaRPr dirty="0"/>
          </a:p>
        </p:txBody>
      </p:sp>
      <p:sp>
        <p:nvSpPr>
          <p:cNvPr id="16" name="Textfeld 29"/>
          <p:cNvSpPr>
            <a:spLocks/>
          </p:cNvSpPr>
          <p:nvPr/>
        </p:nvSpPr>
        <p:spPr bwMode="auto">
          <a:xfrm>
            <a:off x="4354907" y="2846869"/>
            <a:ext cx="1964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sz="1600"/>
              <a:t>Projekt im Fach BVW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Schüler planen ihr eigenes Unternehmen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Planspiel mit Preisen</a:t>
            </a:r>
            <a:endParaRPr/>
          </a:p>
        </p:txBody>
      </p:sp>
      <p:sp>
        <p:nvSpPr>
          <p:cNvPr id="17" name="Textfeld 30"/>
          <p:cNvSpPr>
            <a:spLocks/>
          </p:cNvSpPr>
          <p:nvPr/>
        </p:nvSpPr>
        <p:spPr bwMode="auto">
          <a:xfrm>
            <a:off x="6821840" y="2846869"/>
            <a:ext cx="1964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sz="1600"/>
              <a:t>Wettbewerb im Fach Physik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Schüler nehmen an einer Physik-Olympiade teil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DPG verleiht Preise</a:t>
            </a:r>
            <a:endParaRPr/>
          </a:p>
        </p:txBody>
      </p:sp>
      <p:pic>
        <p:nvPicPr>
          <p:cNvPr id="19" name="Picture 4" descr="Schülerinnen- und Schülerpreis — D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609189" y="4992421"/>
            <a:ext cx="2526460" cy="1000490"/>
          </a:xfrm>
          <a:prstGeom prst="rect">
            <a:avLst/>
          </a:prstGeom>
          <a:noFill/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29777A-7D34-4528-A530-7AF909CFB9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/>
          <a:stretch/>
        </p:blipFill>
        <p:spPr>
          <a:xfrm>
            <a:off x="4256756" y="4908971"/>
            <a:ext cx="2075722" cy="11833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33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266742" y="107292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Internationale Zusammenarbeit</a:t>
            </a:r>
            <a:endParaRPr/>
          </a:p>
        </p:txBody>
      </p:sp>
      <p:sp>
        <p:nvSpPr>
          <p:cNvPr id="6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21"/>
          <p:cNvSpPr>
            <a:spLocks/>
          </p:cNvSpPr>
          <p:nvPr/>
        </p:nvSpPr>
        <p:spPr bwMode="auto">
          <a:xfrm>
            <a:off x="1377641" y="1939678"/>
            <a:ext cx="288267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+mn-lt"/>
                <a:cs typeface="Arial"/>
              </a:rPr>
              <a:t>Erasmus Programm</a:t>
            </a:r>
            <a:endParaRPr lang="de-DE" dirty="0">
              <a:latin typeface="+mn-lt"/>
            </a:endParaRPr>
          </a:p>
          <a:p>
            <a:pPr algn="ctr">
              <a:defRPr/>
            </a:pPr>
            <a:r>
              <a:rPr lang="de-DE" sz="2000" dirty="0" err="1">
                <a:latin typeface="+mn-lt"/>
                <a:cs typeface="Arial"/>
              </a:rPr>
              <a:t>Finnveden</a:t>
            </a:r>
            <a:r>
              <a:rPr lang="de-DE" sz="2000" dirty="0">
                <a:latin typeface="+mn-lt"/>
                <a:cs typeface="Arial"/>
              </a:rPr>
              <a:t> - Schweden</a:t>
            </a:r>
            <a:endParaRPr dirty="0"/>
          </a:p>
        </p:txBody>
      </p:sp>
      <p:pic>
        <p:nvPicPr>
          <p:cNvPr id="13" name="Grafik 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33380" y="4373773"/>
            <a:ext cx="1841718" cy="1578570"/>
          </a:xfrm>
          <a:prstGeom prst="rect">
            <a:avLst/>
          </a:prstGeom>
        </p:spPr>
      </p:pic>
      <p:pic>
        <p:nvPicPr>
          <p:cNvPr id="14" name="Grafik 24"/>
          <p:cNvPicPr>
            <a:picLocks noChangeAspect="1"/>
          </p:cNvPicPr>
          <p:nvPr/>
        </p:nvPicPr>
        <p:blipFill>
          <a:blip r:embed="rId4"/>
          <a:srcRect l="966" t="4910" r="8382" b="13269"/>
          <a:stretch/>
        </p:blipFill>
        <p:spPr bwMode="auto">
          <a:xfrm>
            <a:off x="6633530" y="2869675"/>
            <a:ext cx="2059770" cy="1178722"/>
          </a:xfrm>
          <a:prstGeom prst="rect">
            <a:avLst/>
          </a:prstGeom>
        </p:spPr>
      </p:pic>
      <p:sp>
        <p:nvSpPr>
          <p:cNvPr id="15" name="Textfeld 25"/>
          <p:cNvSpPr>
            <a:spLocks/>
          </p:cNvSpPr>
          <p:nvPr/>
        </p:nvSpPr>
        <p:spPr bwMode="auto">
          <a:xfrm>
            <a:off x="5263080" y="1938613"/>
            <a:ext cx="2882674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+mn-lt"/>
                <a:cs typeface="Arial"/>
              </a:rPr>
              <a:t>Austausch</a:t>
            </a:r>
            <a:endParaRPr lang="de-DE" sz="2000" dirty="0">
              <a:latin typeface="+mn-lt"/>
              <a:cs typeface="Times New Roman"/>
            </a:endParaRPr>
          </a:p>
          <a:p>
            <a:pPr algn="ctr">
              <a:defRPr/>
            </a:pPr>
            <a:r>
              <a:rPr lang="de-DE" sz="2000" dirty="0">
                <a:latin typeface="+mn-lt"/>
                <a:cs typeface="Arial"/>
              </a:rPr>
              <a:t>Ohio - USA</a:t>
            </a:r>
            <a:endParaRPr lang="de-DE" sz="2000" dirty="0">
              <a:latin typeface="+mn-lt"/>
              <a:cs typeface="Times New Roman"/>
            </a:endParaRPr>
          </a:p>
          <a:p>
            <a:pPr algn="ctr">
              <a:defRPr/>
            </a:pPr>
            <a:endParaRPr lang="de-DE" sz="1600" dirty="0">
              <a:latin typeface="+mn-lt"/>
              <a:cs typeface="Arial"/>
            </a:endParaRPr>
          </a:p>
          <a:p>
            <a:pPr algn="ctr">
              <a:defRPr/>
            </a:pPr>
            <a:endParaRPr lang="de-DE" sz="1600" dirty="0">
              <a:latin typeface="+mn-lt"/>
              <a:cs typeface="Arial"/>
            </a:endParaRPr>
          </a:p>
        </p:txBody>
      </p:sp>
      <p:pic>
        <p:nvPicPr>
          <p:cNvPr id="16" name="Grafik 26"/>
          <p:cNvPicPr>
            <a:picLocks noChangeAspect="1"/>
          </p:cNvPicPr>
          <p:nvPr/>
        </p:nvPicPr>
        <p:blipFill>
          <a:blip r:embed="rId5"/>
          <a:srcRect t="7957" r="16290" b="-1370"/>
          <a:stretch/>
        </p:blipFill>
        <p:spPr bwMode="auto">
          <a:xfrm>
            <a:off x="4541633" y="4373773"/>
            <a:ext cx="2034419" cy="1606840"/>
          </a:xfrm>
          <a:prstGeom prst="rect">
            <a:avLst/>
          </a:prstGeom>
        </p:spPr>
      </p:pic>
      <p:pic>
        <p:nvPicPr>
          <p:cNvPr id="17" name="Picture 2" descr="Upper Valley Career Center | Home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129418" y="3097322"/>
            <a:ext cx="2267324" cy="670455"/>
          </a:xfrm>
          <a:prstGeom prst="rect">
            <a:avLst/>
          </a:prstGeom>
          <a:noFill/>
        </p:spPr>
      </p:pic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46D093-54D1-4EFD-8D90-0055ED56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7872" y="2785153"/>
            <a:ext cx="1491428" cy="18560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4E2587D-3772-4F2B-9161-322CCAAFF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605" y="4754463"/>
            <a:ext cx="2158745" cy="11787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34</a:t>
            </a:fld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1266743" y="107292"/>
            <a:ext cx="6920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  <a:p>
            <a:pPr algn="ctr">
              <a:defRPr/>
            </a:pPr>
            <a:r>
              <a:rPr lang="de-DE"/>
              <a:t>Sportangebot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Rechteck 1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 dirty="0">
                <a:latin typeface="+mn-lt"/>
                <a:cs typeface="Arial"/>
              </a:rPr>
              <a:t>American Sports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 dirty="0" err="1">
                <a:latin typeface="+mn-lt"/>
                <a:cs typeface="Arial"/>
              </a:rPr>
              <a:t>HaBa</a:t>
            </a:r>
            <a:r>
              <a:rPr lang="de-DE" sz="1800" dirty="0">
                <a:latin typeface="+mn-lt"/>
                <a:cs typeface="Arial"/>
              </a:rPr>
              <a:t>, </a:t>
            </a:r>
            <a:r>
              <a:rPr lang="de-DE" sz="1800" dirty="0" err="1">
                <a:latin typeface="+mn-lt"/>
                <a:cs typeface="Arial"/>
              </a:rPr>
              <a:t>FuBa</a:t>
            </a:r>
            <a:r>
              <a:rPr lang="de-DE" sz="1800" dirty="0">
                <a:latin typeface="+mn-lt"/>
                <a:cs typeface="Arial"/>
              </a:rPr>
              <a:t>, </a:t>
            </a:r>
            <a:endParaRPr dirty="0"/>
          </a:p>
          <a:p>
            <a:pPr>
              <a:spcAft>
                <a:spcPts val="600"/>
              </a:spcAft>
              <a:defRPr/>
            </a:pPr>
            <a:r>
              <a:rPr lang="de-DE" sz="1800" dirty="0">
                <a:latin typeface="+mn-lt"/>
                <a:cs typeface="Arial"/>
              </a:rPr>
              <a:t>       </a:t>
            </a:r>
            <a:r>
              <a:rPr lang="de-DE" sz="1800" dirty="0" err="1">
                <a:latin typeface="+mn-lt"/>
                <a:cs typeface="Arial"/>
              </a:rPr>
              <a:t>VoBa</a:t>
            </a:r>
            <a:r>
              <a:rPr lang="de-DE" sz="1800" dirty="0">
                <a:latin typeface="+mn-lt"/>
                <a:cs typeface="Arial"/>
              </a:rPr>
              <a:t>, </a:t>
            </a:r>
            <a:r>
              <a:rPr lang="de-DE" sz="1800" dirty="0" err="1">
                <a:latin typeface="+mn-lt"/>
                <a:cs typeface="Arial"/>
              </a:rPr>
              <a:t>BaBa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 dirty="0">
                <a:latin typeface="+mn-lt"/>
                <a:cs typeface="Arial"/>
              </a:rPr>
              <a:t>Beachsoccer, etc.</a:t>
            </a:r>
          </a:p>
        </p:txBody>
      </p:sp>
      <p:pic>
        <p:nvPicPr>
          <p:cNvPr id="11" name="Grafik 21"/>
          <p:cNvPicPr>
            <a:picLocks noChangeAspect="1"/>
          </p:cNvPicPr>
          <p:nvPr/>
        </p:nvPicPr>
        <p:blipFill>
          <a:blip r:embed="rId3"/>
          <a:srcRect l="1350" r="2111" b="8462"/>
          <a:stretch/>
        </p:blipFill>
        <p:spPr bwMode="auto">
          <a:xfrm>
            <a:off x="7108074" y="2140796"/>
            <a:ext cx="2053805" cy="1667177"/>
          </a:xfrm>
          <a:prstGeom prst="rect">
            <a:avLst/>
          </a:prstGeom>
        </p:spPr>
      </p:pic>
      <p:pic>
        <p:nvPicPr>
          <p:cNvPr id="12" name="Grafik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3970" y="4071560"/>
            <a:ext cx="2596554" cy="1460560"/>
          </a:xfrm>
          <a:prstGeom prst="rect">
            <a:avLst/>
          </a:prstGeom>
        </p:spPr>
      </p:pic>
      <p:sp>
        <p:nvSpPr>
          <p:cNvPr id="14" name="Textfeld 1"/>
          <p:cNvSpPr>
            <a:spLocks/>
          </p:cNvSpPr>
          <p:nvPr/>
        </p:nvSpPr>
        <p:spPr bwMode="auto">
          <a:xfrm>
            <a:off x="1487488" y="1854930"/>
            <a:ext cx="190874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+mn-lt"/>
                <a:cs typeface="Arial"/>
              </a:rPr>
              <a:t>Ski und Snowboard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+mn-lt"/>
                <a:cs typeface="Arial"/>
              </a:rPr>
              <a:t>Windsurfen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+mn-lt"/>
                <a:cs typeface="Arial"/>
              </a:rPr>
              <a:t>Judo</a:t>
            </a:r>
            <a:endParaRPr dirty="0"/>
          </a:p>
        </p:txBody>
      </p:sp>
      <p:sp>
        <p:nvSpPr>
          <p:cNvPr id="15" name="Textfeld 25"/>
          <p:cNvSpPr>
            <a:spLocks/>
          </p:cNvSpPr>
          <p:nvPr/>
        </p:nvSpPr>
        <p:spPr bwMode="auto">
          <a:xfrm>
            <a:off x="2611478" y="2757601"/>
            <a:ext cx="199933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+mn-lt"/>
                <a:cs typeface="Arial"/>
              </a:rPr>
              <a:t>American Sports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 err="1">
                <a:latin typeface="+mn-lt"/>
                <a:cs typeface="Arial"/>
              </a:rPr>
              <a:t>HaBa</a:t>
            </a:r>
            <a:r>
              <a:rPr lang="de-DE" sz="1600" dirty="0">
                <a:latin typeface="+mn-lt"/>
                <a:cs typeface="Arial"/>
              </a:rPr>
              <a:t>, </a:t>
            </a:r>
            <a:r>
              <a:rPr lang="de-DE" sz="1600" dirty="0" err="1">
                <a:latin typeface="+mn-lt"/>
                <a:cs typeface="Arial"/>
              </a:rPr>
              <a:t>FuBa</a:t>
            </a:r>
            <a:r>
              <a:rPr lang="de-DE" sz="1600" dirty="0">
                <a:latin typeface="+mn-lt"/>
                <a:cs typeface="Arial"/>
              </a:rPr>
              <a:t>, </a:t>
            </a:r>
            <a:r>
              <a:rPr lang="de-DE" sz="1600" dirty="0" err="1">
                <a:latin typeface="+mn-lt"/>
                <a:cs typeface="Arial"/>
              </a:rPr>
              <a:t>VoBa</a:t>
            </a:r>
            <a:r>
              <a:rPr lang="de-DE" sz="1600" dirty="0">
                <a:latin typeface="+mn-lt"/>
                <a:cs typeface="Arial"/>
              </a:rPr>
              <a:t>, </a:t>
            </a:r>
            <a:r>
              <a:rPr lang="de-DE" sz="1600" dirty="0" err="1">
                <a:latin typeface="+mn-lt"/>
                <a:cs typeface="Arial"/>
              </a:rPr>
              <a:t>BaBa</a:t>
            </a:r>
            <a:endParaRPr lang="de-DE" sz="1600" dirty="0">
              <a:latin typeface="+mn-lt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+mn-lt"/>
                <a:cs typeface="Arial"/>
              </a:rPr>
              <a:t>Beachsoccer, etc.</a:t>
            </a:r>
            <a:endParaRPr dirty="0"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92767F-7287-4363-B0FD-EB3639276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11" y="2157482"/>
            <a:ext cx="2415357" cy="166717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715D446-2BC3-4C45-97BD-F6F32902B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81" y="4068795"/>
            <a:ext cx="2638256" cy="14814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E00DD6D-4CAB-4909-891E-FBFFA4311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55" y="4070814"/>
            <a:ext cx="2216191" cy="14794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35</a:t>
            </a:fld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1266742" y="107292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dirty="0"/>
          </a:p>
          <a:p>
            <a:pPr algn="ctr">
              <a:defRPr/>
            </a:pPr>
            <a:r>
              <a:rPr lang="de-DE" dirty="0"/>
              <a:t>Studienfahrten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8" name="Rechteck 22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3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4"/>
          <p:cNvSpPr/>
          <p:nvPr/>
        </p:nvSpPr>
        <p:spPr bwMode="auto">
          <a:xfrm>
            <a:off x="1377641" y="1700808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1"/>
          <p:cNvSpPr>
            <a:spLocks/>
          </p:cNvSpPr>
          <p:nvPr/>
        </p:nvSpPr>
        <p:spPr bwMode="auto">
          <a:xfrm>
            <a:off x="2644699" y="1854548"/>
            <a:ext cx="54804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defRPr/>
            </a:pPr>
            <a:r>
              <a:rPr lang="de-DE" sz="2000" b="1" dirty="0">
                <a:latin typeface="+mn-lt"/>
                <a:cs typeface="Arial"/>
              </a:rPr>
              <a:t>Technik, Sprache und Kultur hautnah erfahren!</a:t>
            </a:r>
            <a:endParaRPr dirty="0"/>
          </a:p>
        </p:txBody>
      </p:sp>
      <p:sp>
        <p:nvSpPr>
          <p:cNvPr id="12" name="Textfeld 26"/>
          <p:cNvSpPr>
            <a:spLocks/>
          </p:cNvSpPr>
          <p:nvPr/>
        </p:nvSpPr>
        <p:spPr bwMode="auto">
          <a:xfrm>
            <a:off x="1456356" y="2365137"/>
            <a:ext cx="13738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+mn-lt"/>
                <a:cs typeface="Arial"/>
              </a:rPr>
              <a:t>Spanien,</a:t>
            </a:r>
            <a:endParaRPr dirty="0"/>
          </a:p>
          <a:p>
            <a:pPr>
              <a:defRPr/>
            </a:pPr>
            <a:r>
              <a:rPr lang="de-DE" dirty="0">
                <a:latin typeface="+mn-lt"/>
                <a:cs typeface="Arial"/>
              </a:rPr>
              <a:t>London,</a:t>
            </a:r>
            <a:endParaRPr dirty="0"/>
          </a:p>
          <a:p>
            <a:pPr>
              <a:defRPr/>
            </a:pPr>
            <a:r>
              <a:rPr lang="de-DE" dirty="0">
                <a:latin typeface="+mn-lt"/>
                <a:cs typeface="Arial"/>
              </a:rPr>
              <a:t>Allgäu,</a:t>
            </a:r>
            <a:endParaRPr dirty="0"/>
          </a:p>
          <a:p>
            <a:pPr>
              <a:defRPr/>
            </a:pPr>
            <a:r>
              <a:rPr lang="de-DE" dirty="0">
                <a:latin typeface="+mn-lt"/>
                <a:cs typeface="Arial"/>
              </a:rPr>
              <a:t>Tirol, Amsterdam, Prag, </a:t>
            </a:r>
            <a:br>
              <a:rPr lang="de-DE" dirty="0">
                <a:latin typeface="+mn-lt"/>
                <a:cs typeface="Arial"/>
              </a:rPr>
            </a:br>
            <a:r>
              <a:rPr lang="de-DE" dirty="0">
                <a:latin typeface="+mn-lt"/>
                <a:cs typeface="Arial"/>
              </a:rPr>
              <a:t>Berlin</a:t>
            </a:r>
            <a:endParaRPr dirty="0"/>
          </a:p>
        </p:txBody>
      </p:sp>
      <p:pic>
        <p:nvPicPr>
          <p:cNvPr id="13" name="Grafik 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50565" y="2439802"/>
            <a:ext cx="1883553" cy="1059813"/>
          </a:xfrm>
          <a:prstGeom prst="rect">
            <a:avLst/>
          </a:prstGeom>
        </p:spPr>
      </p:pic>
      <p:pic>
        <p:nvPicPr>
          <p:cNvPr id="14" name="Grafik 28"/>
          <p:cNvPicPr>
            <a:picLocks noChangeAspect="1"/>
          </p:cNvPicPr>
          <p:nvPr/>
        </p:nvPicPr>
        <p:blipFill>
          <a:blip r:embed="rId4"/>
          <a:srcRect t="4171"/>
          <a:stretch/>
        </p:blipFill>
        <p:spPr bwMode="auto">
          <a:xfrm flipH="1">
            <a:off x="7998523" y="1820582"/>
            <a:ext cx="977797" cy="1665113"/>
          </a:xfrm>
          <a:prstGeom prst="rect">
            <a:avLst/>
          </a:prstGeom>
        </p:spPr>
      </p:pic>
      <p:pic>
        <p:nvPicPr>
          <p:cNvPr id="15" name="Grafik 29"/>
          <p:cNvPicPr>
            <a:picLocks noChangeAspect="1"/>
          </p:cNvPicPr>
          <p:nvPr/>
        </p:nvPicPr>
        <p:blipFill rotWithShape="1">
          <a:blip r:embed="rId5"/>
          <a:srcRect l="11904"/>
          <a:stretch/>
        </p:blipFill>
        <p:spPr bwMode="auto">
          <a:xfrm>
            <a:off x="7347628" y="3643451"/>
            <a:ext cx="1621192" cy="1226835"/>
          </a:xfrm>
          <a:prstGeom prst="rect">
            <a:avLst/>
          </a:prstGeom>
        </p:spPr>
      </p:pic>
      <p:pic>
        <p:nvPicPr>
          <p:cNvPr id="16" name="Grafik 30"/>
          <p:cNvPicPr>
            <a:picLocks noChangeAspect="1"/>
          </p:cNvPicPr>
          <p:nvPr/>
        </p:nvPicPr>
        <p:blipFill>
          <a:blip r:embed="rId6"/>
          <a:srcRect l="14819" t="8524"/>
          <a:stretch/>
        </p:blipFill>
        <p:spPr bwMode="auto">
          <a:xfrm>
            <a:off x="7210258" y="5058543"/>
            <a:ext cx="1766062" cy="1067284"/>
          </a:xfrm>
          <a:prstGeom prst="rect">
            <a:avLst/>
          </a:prstGeom>
        </p:spPr>
      </p:pic>
      <p:pic>
        <p:nvPicPr>
          <p:cNvPr id="17" name="Grafik 31"/>
          <p:cNvPicPr>
            <a:picLocks noChangeAspect="1"/>
          </p:cNvPicPr>
          <p:nvPr/>
        </p:nvPicPr>
        <p:blipFill>
          <a:blip r:embed="rId7"/>
          <a:srcRect l="15810" r="16052" b="31551"/>
          <a:stretch/>
        </p:blipFill>
        <p:spPr bwMode="auto">
          <a:xfrm>
            <a:off x="4715826" y="2435266"/>
            <a:ext cx="1883553" cy="1064349"/>
          </a:xfrm>
          <a:prstGeom prst="rect">
            <a:avLst/>
          </a:prstGeom>
        </p:spPr>
      </p:pic>
      <p:pic>
        <p:nvPicPr>
          <p:cNvPr id="18" name="Grafik 32"/>
          <p:cNvPicPr>
            <a:picLocks noChangeAspect="1"/>
          </p:cNvPicPr>
          <p:nvPr/>
        </p:nvPicPr>
        <p:blipFill>
          <a:blip r:embed="rId8"/>
          <a:srcRect t="10188"/>
          <a:stretch/>
        </p:blipFill>
        <p:spPr bwMode="auto">
          <a:xfrm>
            <a:off x="3176369" y="5065133"/>
            <a:ext cx="1767503" cy="1058279"/>
          </a:xfrm>
          <a:prstGeom prst="rect">
            <a:avLst/>
          </a:prstGeom>
        </p:spPr>
      </p:pic>
      <p:pic>
        <p:nvPicPr>
          <p:cNvPr id="19" name="Grafik 3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151444" y="5063599"/>
            <a:ext cx="1880660" cy="1059813"/>
          </a:xfrm>
          <a:prstGeom prst="rect">
            <a:avLst/>
          </a:prstGeom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727787" y="3656167"/>
            <a:ext cx="1644784" cy="12335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FD95D4-8EA7-4DA7-8A00-7251C192F1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3645024"/>
            <a:ext cx="1644786" cy="123358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18E569B-5FA4-47A2-8506-9BE668F2B9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8538" y="3799224"/>
            <a:ext cx="1233588" cy="9251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D155F39-CC37-4104-9609-95A84240D8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9" y="5049548"/>
            <a:ext cx="1420041" cy="106503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D43C214-FF50-4E4A-A25E-06E882496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5110" y="2439556"/>
            <a:ext cx="1239496" cy="10545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4"/>
          <p:cNvSpPr/>
          <p:nvPr/>
        </p:nvSpPr>
        <p:spPr bwMode="auto">
          <a:xfrm flipH="1" flipV="1">
            <a:off x="4726141" y="1916215"/>
            <a:ext cx="4418115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solidFill>
              <a:srgbClr val="DF2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reihandform: Form 17"/>
          <p:cNvSpPr/>
          <p:nvPr/>
        </p:nvSpPr>
        <p:spPr bwMode="auto">
          <a:xfrm flipH="1" flipV="1">
            <a:off x="4864686" y="1911927"/>
            <a:ext cx="4418116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solidFill>
              <a:srgbClr val="1F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36</a:t>
            </a:fld>
            <a:endParaRPr lang="de-DE"/>
          </a:p>
        </p:txBody>
      </p:sp>
      <p:cxnSp>
        <p:nvCxnSpPr>
          <p:cNvPr id="7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/>
          <p:nvPr/>
        </p:nvSpPr>
        <p:spPr bwMode="auto">
          <a:xfrm>
            <a:off x="101284" y="-16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 Box 3"/>
          <p:cNvSpPr/>
          <p:nvPr/>
        </p:nvSpPr>
        <p:spPr bwMode="auto">
          <a:xfrm>
            <a:off x="1027419" y="2492367"/>
            <a:ext cx="4039881" cy="10464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+mn-lt"/>
              </a:rPr>
              <a:t>Wenn Sie den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DF2485"/>
                </a:solidFill>
                <a:latin typeface="+mn-lt"/>
              </a:rPr>
              <a:t>„Erweiterten Sekundarabschluss I“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+mn-lt"/>
              </a:rPr>
              <a:t>erworben haben,</a:t>
            </a:r>
            <a:endParaRPr lang="de-DE">
              <a:latin typeface="+mn-lt"/>
              <a:cs typeface="Times New Roman"/>
            </a:endParaRPr>
          </a:p>
        </p:txBody>
      </p:sp>
      <p:sp>
        <p:nvSpPr>
          <p:cNvPr id="11" name="Text Box 3"/>
          <p:cNvSpPr/>
          <p:nvPr/>
        </p:nvSpPr>
        <p:spPr bwMode="auto">
          <a:xfrm>
            <a:off x="1027419" y="3721942"/>
            <a:ext cx="37255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+mn-lt"/>
              </a:rPr>
              <a:t>oder</a:t>
            </a:r>
            <a:endParaRPr/>
          </a:p>
        </p:txBody>
      </p:sp>
      <p:sp>
        <p:nvSpPr>
          <p:cNvPr id="12" name="Text Box 3"/>
          <p:cNvSpPr/>
          <p:nvPr/>
        </p:nvSpPr>
        <p:spPr bwMode="auto">
          <a:xfrm>
            <a:off x="1031131" y="4257566"/>
            <a:ext cx="474101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+mn-lt"/>
              </a:rPr>
              <a:t>wenn Sie </a:t>
            </a:r>
            <a:r>
              <a:rPr lang="de-DE" sz="2000">
                <a:solidFill>
                  <a:srgbClr val="000000"/>
                </a:solidFill>
                <a:latin typeface="+mn-lt"/>
              </a:rPr>
              <a:t>von der </a:t>
            </a:r>
            <a:br>
              <a:rPr lang="de-DE" sz="2000">
                <a:latin typeface="+mn-lt"/>
              </a:rPr>
            </a:br>
            <a:r>
              <a:rPr lang="de-DE" sz="2000" b="1">
                <a:solidFill>
                  <a:srgbClr val="DF2485"/>
                </a:solidFill>
                <a:latin typeface="+mn-lt"/>
              </a:rPr>
              <a:t>Klasse 10 eines Gymnasiums oder einer</a:t>
            </a:r>
            <a:br>
              <a:rPr lang="de-DE" sz="2000" b="1">
                <a:solidFill>
                  <a:srgbClr val="DF2485"/>
                </a:solidFill>
                <a:latin typeface="+mn-lt"/>
              </a:rPr>
            </a:br>
            <a:r>
              <a:rPr lang="de-DE" sz="2000" b="1">
                <a:solidFill>
                  <a:srgbClr val="DF2485"/>
                </a:solidFill>
                <a:latin typeface="+mn-lt"/>
              </a:rPr>
              <a:t>Gesamtschule mit Gymnasialzweig </a:t>
            </a:r>
            <a:br>
              <a:rPr lang="de-DE" sz="2000" b="1">
                <a:solidFill>
                  <a:srgbClr val="DF2485"/>
                </a:solidFill>
                <a:latin typeface="+mn-lt"/>
              </a:rPr>
            </a:br>
            <a:r>
              <a:rPr lang="de-DE" sz="2000" b="1">
                <a:solidFill>
                  <a:srgbClr val="DF2485"/>
                </a:solidFill>
                <a:latin typeface="+mn-lt"/>
              </a:rPr>
              <a:t>erfolgreich in die Einführungsphase </a:t>
            </a:r>
            <a:br>
              <a:rPr lang="de-DE" sz="2000" b="1">
                <a:latin typeface="+mn-lt"/>
              </a:rPr>
            </a:br>
            <a:r>
              <a:rPr lang="de-DE" sz="2000">
                <a:latin typeface="+mn-lt"/>
              </a:rPr>
              <a:t>versetzt wurden.</a:t>
            </a:r>
            <a:endParaRPr lang="de-DE">
              <a:latin typeface="+mn-lt"/>
              <a:cs typeface="Times New Roman"/>
            </a:endParaRPr>
          </a:p>
        </p:txBody>
      </p:sp>
      <p:sp>
        <p:nvSpPr>
          <p:cNvPr id="13" name="Text Box 3"/>
          <p:cNvSpPr/>
          <p:nvPr/>
        </p:nvSpPr>
        <p:spPr bwMode="auto">
          <a:xfrm>
            <a:off x="6068661" y="2723654"/>
            <a:ext cx="289847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bg1"/>
                </a:solidFill>
                <a:latin typeface="+mn-lt"/>
              </a:rPr>
              <a:t> </a:t>
            </a:r>
            <a:endParaRPr/>
          </a:p>
        </p:txBody>
      </p:sp>
      <p:sp>
        <p:nvSpPr>
          <p:cNvPr id="14" name="Text Box 3"/>
          <p:cNvSpPr>
            <a:spLocks/>
          </p:cNvSpPr>
          <p:nvPr/>
        </p:nvSpPr>
        <p:spPr bwMode="auto">
          <a:xfrm>
            <a:off x="6068661" y="2723654"/>
            <a:ext cx="289847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bg1"/>
                </a:solidFill>
                <a:latin typeface="+mn-lt"/>
              </a:rPr>
              <a:t>„Verweildauer im Beruflichen Gymnasium“ </a:t>
            </a:r>
            <a:endParaRPr/>
          </a:p>
        </p:txBody>
      </p:sp>
      <p:sp>
        <p:nvSpPr>
          <p:cNvPr id="15" name="Text Box 3"/>
          <p:cNvSpPr>
            <a:spLocks/>
          </p:cNvSpPr>
          <p:nvPr/>
        </p:nvSpPr>
        <p:spPr bwMode="auto">
          <a:xfrm>
            <a:off x="6068662" y="3796526"/>
            <a:ext cx="5150036" cy="9848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Normalfall </a:t>
            </a:r>
            <a:r>
              <a:rPr lang="de-DE" sz="2000" b="1">
                <a:solidFill>
                  <a:schemeClr val="bg1"/>
                </a:solidFill>
                <a:latin typeface="+mn-lt"/>
              </a:rPr>
              <a:t>drei</a:t>
            </a:r>
            <a:r>
              <a:rPr lang="de-DE" sz="2000">
                <a:solidFill>
                  <a:schemeClr val="bg1"/>
                </a:solidFill>
                <a:latin typeface="+mn-lt"/>
              </a:rPr>
              <a:t> Schuljahre.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de-DE" sz="2000">
                <a:solidFill>
                  <a:schemeClr val="bg1"/>
                </a:solidFill>
                <a:latin typeface="+mn-lt"/>
              </a:rPr>
            </a:br>
            <a:r>
              <a:rPr lang="de-DE" sz="2000" b="1">
                <a:solidFill>
                  <a:schemeClr val="bg1"/>
                </a:solidFill>
                <a:latin typeface="+mn-lt"/>
              </a:rPr>
              <a:t>Eine</a:t>
            </a:r>
            <a:r>
              <a:rPr lang="de-DE" sz="2000">
                <a:solidFill>
                  <a:schemeClr val="bg1"/>
                </a:solidFill>
                <a:latin typeface="+mn-lt"/>
              </a:rPr>
              <a:t> Wiederholung möglich.</a:t>
            </a:r>
            <a:endParaRPr/>
          </a:p>
        </p:txBody>
      </p:sp>
      <p:sp>
        <p:nvSpPr>
          <p:cNvPr id="16" name="Titel 1"/>
          <p:cNvSpPr>
            <a:spLocks/>
          </p:cNvSpPr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Aufnahmevoraussetzungen </a:t>
            </a:r>
            <a:endParaRPr dirty="0"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4"/>
          <p:cNvSpPr/>
          <p:nvPr/>
        </p:nvSpPr>
        <p:spPr bwMode="auto">
          <a:xfrm flipH="1" flipV="1">
            <a:off x="4735661" y="1916215"/>
            <a:ext cx="4418115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solidFill>
              <a:srgbClr val="DF2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reihandform: Form 17"/>
          <p:cNvSpPr/>
          <p:nvPr/>
        </p:nvSpPr>
        <p:spPr bwMode="auto">
          <a:xfrm flipH="1" flipV="1">
            <a:off x="4874206" y="1911927"/>
            <a:ext cx="4418116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solidFill>
              <a:srgbClr val="1F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37</a:t>
            </a:fld>
            <a:endParaRPr lang="de-DE"/>
          </a:p>
        </p:txBody>
      </p:sp>
      <p:cxnSp>
        <p:nvCxnSpPr>
          <p:cNvPr id="7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/>
          <p:nvPr/>
        </p:nvSpPr>
        <p:spPr bwMode="auto">
          <a:xfrm>
            <a:off x="953840" y="1887406"/>
            <a:ext cx="4856863" cy="43133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dirty="0">
                <a:latin typeface="+mn-lt"/>
                <a:cs typeface="Times New Roman"/>
              </a:rPr>
              <a:t>Über die abgebenden Schulen</a:t>
            </a:r>
            <a:endParaRPr dirty="0"/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500" dirty="0">
                <a:latin typeface="+mn-lt"/>
                <a:cs typeface="Times New Roman"/>
              </a:rPr>
              <a:t> 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 dirty="0">
                <a:latin typeface="+mn-lt"/>
                <a:cs typeface="Times New Roman"/>
              </a:rPr>
              <a:t>Anmeldung</a:t>
            </a:r>
            <a:r>
              <a:rPr lang="de-DE" sz="2000" dirty="0">
                <a:latin typeface="+mn-lt"/>
                <a:cs typeface="Times New Roman"/>
              </a:rPr>
              <a:t> digital über:</a:t>
            </a:r>
            <a:endParaRPr dirty="0"/>
          </a:p>
          <a:p>
            <a:pPr lvl="1">
              <a:lnSpc>
                <a:spcPct val="150000"/>
              </a:lnSpc>
              <a:defRPr/>
            </a:pP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3" tooltip="https://bbsme.anmeldung.schule/"/>
              </a:rPr>
              <a:t>https://anmeldung.bbs-me.org/</a:t>
            </a:r>
            <a:endParaRPr lang="de-DE" sz="2000" u="sng" dirty="0">
              <a:solidFill>
                <a:srgbClr val="1FAFE6"/>
              </a:solidFill>
              <a:latin typeface="+mn-lt"/>
              <a:cs typeface="Times New Roman"/>
            </a:endParaRPr>
          </a:p>
          <a:p>
            <a:pPr lvl="1">
              <a:lnSpc>
                <a:spcPct val="150000"/>
              </a:lnSpc>
              <a:defRPr/>
            </a:pPr>
            <a:r>
              <a:rPr lang="de-DE" sz="2000" dirty="0">
                <a:latin typeface="+mn-lt"/>
                <a:cs typeface="Times New Roman"/>
              </a:rPr>
              <a:t>bzw. </a:t>
            </a: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4" tooltip="http://www.bbs-me.de"/>
              </a:rPr>
              <a:t>www.bbs-me.de</a:t>
            </a:r>
            <a:endParaRPr lang="de-DE" sz="2000" u="sng" dirty="0">
              <a:solidFill>
                <a:srgbClr val="1FAFE6"/>
              </a:solidFill>
              <a:latin typeface="+mn-lt"/>
              <a:cs typeface="Times New Roman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 dirty="0">
                <a:latin typeface="+mn-lt"/>
                <a:cs typeface="Times New Roman"/>
              </a:rPr>
              <a:t>Anmeldetage</a:t>
            </a:r>
            <a:r>
              <a:rPr lang="de-DE" sz="2000" dirty="0">
                <a:latin typeface="+mn-lt"/>
                <a:cs typeface="Times New Roman"/>
              </a:rPr>
              <a:t> </a:t>
            </a:r>
          </a:p>
          <a:p>
            <a:pPr marL="108585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de-DE" sz="2000" dirty="0">
                <a:latin typeface="+mn-lt"/>
                <a:cs typeface="Times New Roman"/>
              </a:rPr>
              <a:t>07. + 08. Februar 2024  </a:t>
            </a:r>
            <a:br>
              <a:rPr lang="de-DE" sz="2000" dirty="0">
                <a:latin typeface="+mn-lt"/>
                <a:cs typeface="Times New Roman"/>
              </a:rPr>
            </a:br>
            <a:r>
              <a:rPr lang="de-DE" sz="1800" dirty="0">
                <a:latin typeface="+mn-lt"/>
                <a:cs typeface="Times New Roman"/>
              </a:rPr>
              <a:t>zwischen 09:00 Uhr bis 14:00 Uhr</a:t>
            </a:r>
          </a:p>
          <a:p>
            <a:pPr marL="108585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de-DE" sz="2000" dirty="0">
                <a:latin typeface="+mn-lt"/>
                <a:cs typeface="Times New Roman"/>
              </a:rPr>
              <a:t>09. Februar 2024  </a:t>
            </a:r>
            <a:br>
              <a:rPr lang="de-DE" sz="2000" dirty="0">
                <a:latin typeface="+mn-lt"/>
                <a:cs typeface="Times New Roman"/>
              </a:rPr>
            </a:br>
            <a:r>
              <a:rPr lang="de-DE" sz="1800" dirty="0">
                <a:latin typeface="+mn-lt"/>
                <a:cs typeface="Times New Roman"/>
              </a:rPr>
              <a:t>zwischen 12:00 Uhr bis 15:00 Uhr</a:t>
            </a:r>
            <a:endParaRPr sz="1800" dirty="0"/>
          </a:p>
        </p:txBody>
      </p:sp>
      <p:sp>
        <p:nvSpPr>
          <p:cNvPr id="10" name="Text Box 3"/>
          <p:cNvSpPr/>
          <p:nvPr/>
        </p:nvSpPr>
        <p:spPr bwMode="auto">
          <a:xfrm>
            <a:off x="5678311" y="2865032"/>
            <a:ext cx="5597232" cy="1046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 u="sng">
                <a:solidFill>
                  <a:schemeClr val="bg1"/>
                </a:solidFill>
                <a:latin typeface="+mn-lt"/>
              </a:rPr>
              <a:t>Lebenslauf</a:t>
            </a:r>
            <a:r>
              <a:rPr lang="de-DE" sz="2000">
                <a:solidFill>
                  <a:schemeClr val="bg1"/>
                </a:solidFill>
                <a:latin typeface="+mn-lt"/>
              </a:rPr>
              <a:t>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    (tabellarisch, lückenlos,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    unterschrieben) </a:t>
            </a:r>
            <a:endParaRPr/>
          </a:p>
        </p:txBody>
      </p:sp>
      <p:sp>
        <p:nvSpPr>
          <p:cNvPr id="11" name="Text Box 3"/>
          <p:cNvSpPr/>
          <p:nvPr/>
        </p:nvSpPr>
        <p:spPr bwMode="auto">
          <a:xfrm>
            <a:off x="5172902" y="2169190"/>
            <a:ext cx="289847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bg1"/>
                </a:solidFill>
                <a:latin typeface="+mn-lt"/>
              </a:rPr>
              <a:t>Nötige Unterlagen:</a:t>
            </a:r>
            <a:endParaRPr/>
          </a:p>
        </p:txBody>
      </p:sp>
      <p:sp>
        <p:nvSpPr>
          <p:cNvPr id="12" name="Text Box 3"/>
          <p:cNvSpPr/>
          <p:nvPr/>
        </p:nvSpPr>
        <p:spPr bwMode="auto">
          <a:xfrm>
            <a:off x="5879976" y="4195161"/>
            <a:ext cx="4674169" cy="10464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 u="sng">
                <a:solidFill>
                  <a:schemeClr val="bg1"/>
                </a:solidFill>
                <a:latin typeface="+mn-lt"/>
              </a:rPr>
              <a:t>Jahreszeugnisse</a:t>
            </a:r>
            <a:r>
              <a:rPr lang="de-DE" sz="2000">
                <a:solidFill>
                  <a:schemeClr val="bg1"/>
                </a:solidFill>
                <a:latin typeface="+mn-lt"/>
              </a:rPr>
              <a:t> ab Klasse 5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      und das letzte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        Halbjahreszeugnis</a:t>
            </a:r>
            <a:endParaRPr lang="de-DE" sz="200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3" name="Titel 1"/>
          <p:cNvSpPr>
            <a:spLocks/>
          </p:cNvSpPr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Anmeldung</a:t>
            </a:r>
            <a:endParaRPr/>
          </a:p>
        </p:txBody>
      </p:sp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38</a:t>
            </a:fld>
            <a:endParaRPr lang="de-DE"/>
          </a:p>
        </p:txBody>
      </p:sp>
      <p:sp>
        <p:nvSpPr>
          <p:cNvPr id="5" name="Text Box 3"/>
          <p:cNvSpPr/>
          <p:nvPr/>
        </p:nvSpPr>
        <p:spPr bwMode="auto">
          <a:xfrm>
            <a:off x="4828936" y="2204044"/>
            <a:ext cx="5291219" cy="35384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dirty="0">
                <a:latin typeface="+mn-lt"/>
                <a:cs typeface="Times New Roman"/>
              </a:rPr>
              <a:t>Oder schreiben Sie eine E-Mail an: 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3" tooltip="mailto:wess@bbs-me.de"/>
              </a:rPr>
              <a:t>wess@bbs-me.de</a:t>
            </a:r>
            <a:r>
              <a:rPr lang="de-DE" sz="2000" dirty="0">
                <a:solidFill>
                  <a:srgbClr val="1FAFE6"/>
                </a:solidFill>
                <a:latin typeface="+mn-lt"/>
                <a:cs typeface="Times New Roman"/>
              </a:rPr>
              <a:t>, 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4"/>
              </a:rPr>
              <a:t>langemann@bbs-me.de</a:t>
            </a:r>
            <a:endParaRPr sz="2000" u="sng" dirty="0">
              <a:solidFill>
                <a:srgbClr val="1FAFE6"/>
              </a:solidFill>
              <a:latin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5" tooltip="mailto:h.meyer@bbs-me.de"/>
              </a:rPr>
              <a:t>h.meyer@bbs-me.de</a:t>
            </a:r>
            <a:r>
              <a:rPr lang="de-DE" sz="2000" dirty="0">
                <a:solidFill>
                  <a:srgbClr val="1FAFE6"/>
                </a:solidFill>
                <a:latin typeface="+mn-lt"/>
                <a:cs typeface="Times New Roman"/>
              </a:rPr>
              <a:t>, </a:t>
            </a:r>
            <a:endParaRPr dirty="0">
              <a:solidFill>
                <a:srgbClr val="1FAFE6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+mn-lt"/>
                <a:cs typeface="Times New Roman"/>
                <a:hlinkClick r:id="rId6" tooltip="mailto:kersting@bbs-me.de"/>
              </a:rPr>
              <a:t>kersting@bbs-me.de</a:t>
            </a:r>
            <a:r>
              <a:rPr lang="de-DE" sz="2000" dirty="0">
                <a:solidFill>
                  <a:srgbClr val="1FAFE6"/>
                </a:solidFill>
                <a:latin typeface="+mn-lt"/>
                <a:cs typeface="Times New Roman"/>
              </a:rPr>
              <a:t>,  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de-DE" sz="2000" dirty="0">
              <a:latin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dirty="0">
                <a:latin typeface="+mn-lt"/>
                <a:cs typeface="Times New Roman"/>
              </a:rPr>
              <a:t>Rufen Sie uns werktags ab 08:30 Uhr an: 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dirty="0">
                <a:latin typeface="+mn-lt"/>
                <a:cs typeface="Times New Roman"/>
              </a:rPr>
              <a:t>0511-260 99 107, </a:t>
            </a:r>
            <a:br>
              <a:rPr lang="de-DE" sz="2000" dirty="0">
                <a:latin typeface="+mn-lt"/>
                <a:cs typeface="Times New Roman"/>
              </a:rPr>
            </a:br>
            <a:r>
              <a:rPr lang="de-DE" sz="2000" dirty="0">
                <a:latin typeface="+mn-lt"/>
                <a:cs typeface="Times New Roman"/>
              </a:rPr>
              <a:t>Sekretariat</a:t>
            </a:r>
            <a:endParaRPr dirty="0"/>
          </a:p>
        </p:txBody>
      </p:sp>
      <p:pic>
        <p:nvPicPr>
          <p:cNvPr id="6" name="Grafik 2" descr="Kundenbewertung Silhouett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97416" y="2151918"/>
            <a:ext cx="3311200" cy="3311200"/>
          </a:xfrm>
          <a:prstGeom prst="rect">
            <a:avLst/>
          </a:prstGeom>
        </p:spPr>
      </p:pic>
      <p:cxnSp>
        <p:nvCxnSpPr>
          <p:cNvPr id="7" name="Gerader Verbinder 6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8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>
            <a:spLocks/>
          </p:cNvSpPr>
          <p:nvPr/>
        </p:nvSpPr>
        <p:spPr bwMode="auto">
          <a:xfrm>
            <a:off x="752611" y="209180"/>
            <a:ext cx="7593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/>
              <a:t>LIVE/CHAT -  Q&amp;A Session </a:t>
            </a:r>
            <a:endParaRPr/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/>
        </p:nvPicPr>
        <p:blipFill>
          <a:blip r:embed="rId3"/>
          <a:srcRect t="1555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39</a:t>
            </a:fld>
            <a:endParaRPr lang="de-DE"/>
          </a:p>
        </p:txBody>
      </p:sp>
      <p:grpSp>
        <p:nvGrpSpPr>
          <p:cNvPr id="7" name="Gruppieren 1"/>
          <p:cNvGrpSpPr/>
          <p:nvPr/>
        </p:nvGrpSpPr>
        <p:grpSpPr bwMode="auto">
          <a:xfrm>
            <a:off x="0" y="4871630"/>
            <a:ext cx="12192001" cy="1667282"/>
            <a:chOff x="818748" y="4833879"/>
            <a:chExt cx="12192001" cy="1667282"/>
          </a:xfrm>
        </p:grpSpPr>
        <p:sp>
          <p:nvSpPr>
            <p:cNvPr id="8" name="Rechteck 2"/>
            <p:cNvSpPr/>
            <p:nvPr/>
          </p:nvSpPr>
          <p:spPr bwMode="auto">
            <a:xfrm>
              <a:off x="818748" y="4833879"/>
              <a:ext cx="12192000" cy="103868"/>
            </a:xfrm>
            <a:prstGeom prst="rect">
              <a:avLst/>
            </a:prstGeom>
            <a:solidFill>
              <a:srgbClr val="DF2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hteck 1"/>
            <p:cNvSpPr/>
            <p:nvPr/>
          </p:nvSpPr>
          <p:spPr bwMode="auto">
            <a:xfrm>
              <a:off x="818748" y="5183989"/>
              <a:ext cx="12192000" cy="1117827"/>
            </a:xfrm>
            <a:prstGeom prst="rect">
              <a:avLst/>
            </a:prstGeom>
            <a:solidFill>
              <a:srgbClr val="1FAFE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itel 1"/>
            <p:cNvSpPr/>
            <p:nvPr/>
          </p:nvSpPr>
          <p:spPr bwMode="auto">
            <a:xfrm>
              <a:off x="3161739" y="5362471"/>
              <a:ext cx="7506018" cy="771750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4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</a:rPr>
                <a:t>Danke für Ihre Aufmerksamkeit</a:t>
              </a:r>
              <a:endParaRPr/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818748" y="6397293"/>
              <a:ext cx="12192000" cy="103868"/>
            </a:xfrm>
            <a:prstGeom prst="rect">
              <a:avLst/>
            </a:prstGeom>
            <a:solidFill>
              <a:srgbClr val="DF2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5"/>
          <p:cNvSpPr/>
          <p:nvPr/>
        </p:nvSpPr>
        <p:spPr bwMode="auto">
          <a:xfrm>
            <a:off x="660679" y="1652036"/>
            <a:ext cx="9282188" cy="4602163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462096" y="1535006"/>
            <a:ext cx="9360219" cy="460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</a:t>
            </a:fld>
            <a:endParaRPr lang="de-DE"/>
          </a:p>
        </p:txBody>
      </p:sp>
      <p:graphicFrame>
        <p:nvGraphicFramePr>
          <p:cNvPr id="7" name="Group 3"/>
          <p:cNvGraphicFramePr>
            <a:graphicFrameLocks/>
          </p:cNvGraphicFramePr>
          <p:nvPr/>
        </p:nvGraphicFramePr>
        <p:xfrm>
          <a:off x="473977" y="1535006"/>
          <a:ext cx="9348339" cy="518160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Lernbereiche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Einführungsphase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11. Jahrgang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Qualifikationsphase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12. Jahrgang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Qualifikationsphase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13. Jahrgang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5"/>
          <p:cNvGraphicFramePr>
            <a:graphicFrameLocks/>
          </p:cNvGraphicFramePr>
          <p:nvPr/>
        </p:nvGraphicFramePr>
        <p:xfrm>
          <a:off x="473977" y="2036656"/>
          <a:ext cx="9348338" cy="1176338"/>
        </p:xfrm>
        <a:graphic>
          <a:graphicData uri="http://schemas.openxmlformats.org/drawingml/2006/table">
            <a:tbl>
              <a:tblPr/>
              <a:tblGrid>
                <a:gridCol w="2580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633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+mn-lt"/>
                        </a:rPr>
                        <a:t>Kernfächer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Deutsch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Englisch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Mathematik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Spanisch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3/5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30"/>
          <p:cNvGraphicFramePr>
            <a:graphicFrameLocks noGrp="1"/>
          </p:cNvGraphicFramePr>
          <p:nvPr/>
        </p:nvGraphicFramePr>
        <p:xfrm>
          <a:off x="473977" y="3219344"/>
          <a:ext cx="9348339" cy="1163638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363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+mn-lt"/>
                        </a:rPr>
                        <a:t>Ergänzungsfächer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Geschichte/Politik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Religion/Werte u. Normen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Physik oder Chemie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Sport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2(3)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2(3)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04903"/>
              </p:ext>
            </p:extLst>
          </p:nvPr>
        </p:nvGraphicFramePr>
        <p:xfrm>
          <a:off x="488619" y="4402031"/>
          <a:ext cx="9333697" cy="1439863"/>
        </p:xfrm>
        <a:graphic>
          <a:graphicData uri="http://schemas.openxmlformats.org/drawingml/2006/table">
            <a:tbl>
              <a:tblPr/>
              <a:tblGrid>
                <a:gridCol w="257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+mn-lt"/>
                        </a:rPr>
                        <a:t>Profilfächer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Technik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Betriebs- und Volkswirtschaft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Berufliche Informatik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Praxis</a:t>
                      </a: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rgbClr val="C7459C"/>
                        </a:solidFill>
                        <a:latin typeface="+mn-lt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4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CC0000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4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2</a:t>
                      </a: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rgbClr val="C7459C"/>
                        </a:solidFill>
                        <a:latin typeface="+mn-lt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4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+mn-lt"/>
                        </a:rPr>
                        <a:t>2</a:t>
                      </a: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rgbClr val="C7459C"/>
                        </a:solidFill>
                        <a:latin typeface="+mn-lt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60"/>
          <p:cNvGraphicFramePr>
            <a:graphicFrameLocks noGrp="1"/>
          </p:cNvGraphicFramePr>
          <p:nvPr/>
        </p:nvGraphicFramePr>
        <p:xfrm>
          <a:off x="473977" y="5832369"/>
          <a:ext cx="9348339" cy="304800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937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Gesamt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35(36)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35(36)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  <a:miter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 Box 76"/>
          <p:cNvSpPr>
            <a:spLocks/>
          </p:cNvSpPr>
          <p:nvPr/>
        </p:nvSpPr>
        <p:spPr bwMode="auto">
          <a:xfrm>
            <a:off x="2735191" y="4625237"/>
            <a:ext cx="449559" cy="30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FAFE6"/>
                </a:solidFill>
              </a:rPr>
              <a:t>P1</a:t>
            </a:r>
            <a:endParaRPr/>
          </a:p>
        </p:txBody>
      </p:sp>
      <p:sp>
        <p:nvSpPr>
          <p:cNvPr id="13" name="Text Box 77"/>
          <p:cNvSpPr>
            <a:spLocks/>
          </p:cNvSpPr>
          <p:nvPr/>
        </p:nvSpPr>
        <p:spPr bwMode="auto">
          <a:xfrm>
            <a:off x="2738611" y="2407814"/>
            <a:ext cx="68055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FAFE6"/>
                </a:solidFill>
              </a:rPr>
              <a:t>P2</a:t>
            </a:r>
            <a:br>
              <a:rPr lang="de-DE" sz="1400" b="1">
                <a:solidFill>
                  <a:srgbClr val="1FAFE6"/>
                </a:solidFill>
              </a:rPr>
            </a:br>
            <a:r>
              <a:rPr lang="de-DE" sz="1400" b="1">
                <a:solidFill>
                  <a:srgbClr val="1FAFE6"/>
                </a:solidFill>
              </a:rPr>
              <a:t>P3</a:t>
            </a:r>
            <a:endParaRPr/>
          </a:p>
        </p:txBody>
      </p:sp>
      <p:sp>
        <p:nvSpPr>
          <p:cNvPr id="14" name="AutoShape 78"/>
          <p:cNvSpPr/>
          <p:nvPr/>
        </p:nvSpPr>
        <p:spPr bwMode="auto">
          <a:xfrm>
            <a:off x="2370721" y="2360973"/>
            <a:ext cx="282258" cy="576262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" name="Text Box 76"/>
          <p:cNvSpPr>
            <a:spLocks/>
          </p:cNvSpPr>
          <p:nvPr/>
        </p:nvSpPr>
        <p:spPr bwMode="auto">
          <a:xfrm>
            <a:off x="2735190" y="4783187"/>
            <a:ext cx="408689" cy="30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>
                <a:solidFill>
                  <a:srgbClr val="1FAFE6"/>
                </a:solidFill>
              </a:rPr>
              <a:t>P4</a:t>
            </a:r>
            <a:endParaRPr dirty="0"/>
          </a:p>
        </p:txBody>
      </p:sp>
      <p:sp>
        <p:nvSpPr>
          <p:cNvPr id="16" name="Rechteck 13"/>
          <p:cNvSpPr/>
          <p:nvPr/>
        </p:nvSpPr>
        <p:spPr bwMode="auto">
          <a:xfrm>
            <a:off x="488619" y="4401968"/>
            <a:ext cx="2564486" cy="1430338"/>
          </a:xfrm>
          <a:prstGeom prst="rect">
            <a:avLst/>
          </a:prstGeom>
          <a:noFill/>
          <a:ln w="57150"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Titel 1"/>
          <p:cNvSpPr>
            <a:spLocks/>
          </p:cNvSpPr>
          <p:nvPr/>
        </p:nvSpPr>
        <p:spPr bwMode="auto">
          <a:xfrm>
            <a:off x="2139043" y="107292"/>
            <a:ext cx="61263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Stundentafel</a:t>
            </a:r>
            <a:endParaRPr/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3"/>
          <p:cNvSpPr/>
          <p:nvPr/>
        </p:nvSpPr>
        <p:spPr bwMode="auto">
          <a:xfrm flipH="1" flipV="1">
            <a:off x="2590799" y="1838301"/>
            <a:ext cx="6697939" cy="4137114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solidFill>
              <a:srgbClr val="DF2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reihandform: Form 10"/>
          <p:cNvSpPr/>
          <p:nvPr/>
        </p:nvSpPr>
        <p:spPr bwMode="auto">
          <a:xfrm flipH="1" flipV="1">
            <a:off x="2790708" y="1838301"/>
            <a:ext cx="6498030" cy="4137114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solidFill>
              <a:srgbClr val="1F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40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Auswahlkriterien</a:t>
            </a:r>
            <a:endParaRPr/>
          </a:p>
        </p:txBody>
      </p:sp>
      <p:sp>
        <p:nvSpPr>
          <p:cNvPr id="8" name="Text Box 3"/>
          <p:cNvSpPr/>
          <p:nvPr/>
        </p:nvSpPr>
        <p:spPr bwMode="auto">
          <a:xfrm>
            <a:off x="3727079" y="1982840"/>
            <a:ext cx="5561659" cy="26530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Die Noten in Mathematik, Deutsch, Englisch </a:t>
            </a:r>
            <a:endParaRPr/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           und Naturwissenschaften (letztes Zeugnis)</a:t>
            </a:r>
            <a:endParaRPr/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>
              <a:latin typeface="+mn-lt"/>
            </a:endParaRPr>
          </a:p>
        </p:txBody>
      </p:sp>
      <p:cxnSp>
        <p:nvCxnSpPr>
          <p:cNvPr id="9" name="Gerader Verbinder 8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/>
          <p:nvPr/>
        </p:nvSpPr>
        <p:spPr bwMode="auto">
          <a:xfrm>
            <a:off x="4901042" y="2662287"/>
            <a:ext cx="4435901" cy="32685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latin typeface="+mn-lt"/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Die Noten und Bemerkungen im 			  Arbeits- und Sozialverhalten</a:t>
            </a:r>
            <a:endParaRPr/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>
              <a:latin typeface="+mn-lt"/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>
              <a:latin typeface="+mn-lt"/>
            </a:endParaRPr>
          </a:p>
        </p:txBody>
      </p:sp>
      <p:sp>
        <p:nvSpPr>
          <p:cNvPr id="12" name="Text Box 3"/>
          <p:cNvSpPr/>
          <p:nvPr/>
        </p:nvSpPr>
        <p:spPr bwMode="auto">
          <a:xfrm>
            <a:off x="5739996" y="4447698"/>
            <a:ext cx="3548742" cy="12372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>
                <a:solidFill>
                  <a:schemeClr val="bg1"/>
                </a:solidFill>
                <a:latin typeface="+mn-lt"/>
              </a:rPr>
              <a:t>Fehltage, insbesondere 	  	     	unentschuldigte Fehltage</a:t>
            </a:r>
            <a:endParaRPr lang="de-DE" sz="2000">
              <a:latin typeface="+mn-lt"/>
            </a:endParaRPr>
          </a:p>
        </p:txBody>
      </p:sp>
      <p:pic>
        <p:nvPicPr>
          <p:cNvPr id="13" name="Grafik 2" descr="Prüfliste mit einfarbiger Füll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60314" y="4106973"/>
            <a:ext cx="1577987" cy="1577987"/>
          </a:xfrm>
          <a:prstGeom prst="rect">
            <a:avLst/>
          </a:prstGeom>
        </p:spPr>
      </p:pic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2608" y="6273634"/>
            <a:ext cx="1657985" cy="530555"/>
          </a:xfrm>
          <a:prstGeom prst="rect">
            <a:avLst/>
          </a:prstGeom>
          <a:noFill/>
        </p:spPr>
      </p:pic>
      <p:grpSp>
        <p:nvGrpSpPr>
          <p:cNvPr id="15" name="Gruppieren 7"/>
          <p:cNvGrpSpPr/>
          <p:nvPr/>
        </p:nvGrpSpPr>
        <p:grpSpPr bwMode="auto">
          <a:xfrm>
            <a:off x="2181922" y="1710185"/>
            <a:ext cx="2766713" cy="4220689"/>
            <a:chOff x="2181922" y="1710185"/>
            <a:chExt cx="2766713" cy="4220689"/>
          </a:xfrm>
        </p:grpSpPr>
        <p:sp>
          <p:nvSpPr>
            <p:cNvPr id="16" name="Rechtwinkliges Dreieck 1"/>
            <p:cNvSpPr/>
            <p:nvPr/>
          </p:nvSpPr>
          <p:spPr bwMode="auto">
            <a:xfrm>
              <a:off x="2647390" y="1793760"/>
              <a:ext cx="2301245" cy="413711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Rechteck 6"/>
            <p:cNvSpPr/>
            <p:nvPr/>
          </p:nvSpPr>
          <p:spPr bwMode="auto">
            <a:xfrm>
              <a:off x="2181922" y="1710185"/>
              <a:ext cx="465468" cy="65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3"/>
          <p:cNvSpPr/>
          <p:nvPr/>
        </p:nvSpPr>
        <p:spPr bwMode="auto">
          <a:xfrm>
            <a:off x="198938" y="1666915"/>
            <a:ext cx="9416117" cy="4170467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2"/>
          <p:cNvSpPr/>
          <p:nvPr/>
        </p:nvSpPr>
        <p:spPr bwMode="auto">
          <a:xfrm>
            <a:off x="140838" y="1606349"/>
            <a:ext cx="9348339" cy="412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41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Mögliche Prüfungskombinationen</a:t>
            </a:r>
            <a:endParaRPr/>
          </a:p>
        </p:txBody>
      </p:sp>
      <p:graphicFrame>
        <p:nvGraphicFramePr>
          <p:cNvPr id="8" name="Group 3"/>
          <p:cNvGraphicFramePr>
            <a:graphicFrameLocks noGrp="1"/>
          </p:cNvGraphicFramePr>
          <p:nvPr/>
        </p:nvGraphicFramePr>
        <p:xfrm>
          <a:off x="140839" y="1597014"/>
          <a:ext cx="9348508" cy="498673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673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Prüfungsfächer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Kombination</a:t>
                      </a: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I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Kombination</a:t>
                      </a: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II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Kombination III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61"/>
          <p:cNvGraphicFramePr>
            <a:graphicFrameLocks noGrp="1"/>
          </p:cNvGraphicFramePr>
          <p:nvPr/>
        </p:nvGraphicFramePr>
        <p:xfrm>
          <a:off x="140839" y="2098113"/>
          <a:ext cx="9348508" cy="640080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723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0033CC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Arial"/>
                        </a:rPr>
                        <a:t>P 1 (e. A.) Profilfach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Technik (M, E, GuM, B)  </a:t>
                      </a:r>
                      <a:b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C0000"/>
                          </a:solidFill>
                          <a:latin typeface="Arial"/>
                        </a:rPr>
                      </a:b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C0000"/>
                          </a:solidFill>
                          <a:latin typeface="Arial"/>
                        </a:rPr>
                        <a:t>	</a:t>
                      </a: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Arial"/>
                        </a:rPr>
                        <a:t> </a:t>
                      </a:r>
                      <a:r>
                        <a:rPr lang="de-DE" sz="1200" b="1" i="0" u="none" strike="noStrike" cap="none" spc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1" i="0" u="none" strike="noStrike" cap="none" spc="0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  <a:ea typeface="+mn-ea"/>
                          <a:cs typeface="+mn-cs"/>
                        </a:rPr>
                        <a:t>Technik (M, E, GuM, B) </a:t>
                      </a: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DF2485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Arial"/>
                        </a:rPr>
                        <a:t> </a:t>
                      </a: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Technik (GuM)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30"/>
          <p:cNvGraphicFramePr>
            <a:graphicFrameLocks/>
          </p:cNvGraphicFramePr>
          <p:nvPr/>
        </p:nvGraphicFramePr>
        <p:xfrm>
          <a:off x="140839" y="2686444"/>
          <a:ext cx="9348508" cy="678036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3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0033CC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Arial"/>
                        </a:rPr>
                        <a:t>P 2 /P 3 (e. A.)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Mathematik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Deutsch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Mathematik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Englisch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Deutsch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Englisch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64"/>
          <p:cNvGraphicFramePr>
            <a:graphicFrameLocks noGrp="1"/>
          </p:cNvGraphicFramePr>
          <p:nvPr/>
        </p:nvGraphicFramePr>
        <p:xfrm>
          <a:off x="144014" y="3332746"/>
          <a:ext cx="9345164" cy="822960"/>
        </p:xfrm>
        <a:graphic>
          <a:graphicData uri="http://schemas.openxmlformats.org/drawingml/2006/table">
            <a:tbl>
              <a:tblPr/>
              <a:tblGrid>
                <a:gridCol w="227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0033CC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Arial"/>
                        </a:rPr>
                        <a:t>P 4 (g. A.) Profilfach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0033CC"/>
                        </a:solidFill>
                        <a:latin typeface="Arial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Betriebs- und </a:t>
                      </a:r>
                      <a:b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</a:b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   Volkswirtschaft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Betriebs- und </a:t>
                      </a:r>
                      <a:b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</a:b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   Volkswirtschaft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Arial"/>
                        </a:rPr>
                        <a:t> </a:t>
                      </a: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Betriebs- und </a:t>
                      </a:r>
                      <a:b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</a:b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DF2485"/>
                          </a:solidFill>
                          <a:latin typeface="Arial"/>
                        </a:rPr>
                        <a:t>    Volkswirtschaft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64"/>
          <p:cNvGraphicFramePr>
            <a:graphicFrameLocks noGrp="1"/>
          </p:cNvGraphicFramePr>
          <p:nvPr/>
        </p:nvGraphicFramePr>
        <p:xfrm>
          <a:off x="144014" y="4141482"/>
          <a:ext cx="9345164" cy="1371600"/>
        </p:xfrm>
        <a:graphic>
          <a:graphicData uri="http://schemas.openxmlformats.org/drawingml/2006/table">
            <a:tbl>
              <a:tblPr/>
              <a:tblGrid>
                <a:gridCol w="227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8192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rgbClr val="0033CC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Arial"/>
                        </a:rPr>
                        <a:t>P 5 (g. A.)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Englisch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Spanisch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Physik oder Chemie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Informationsverarbeitung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Deutsch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Physik oder Chemie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Informationsverarbeitung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Mathematik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 Physik oder Chemie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r>
                        <a:rPr lang="de-DE" sz="12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Informationsverarbeitung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Ø"/>
                        <a:defRPr/>
                      </a:pPr>
                      <a:endParaRPr lang="de-DE" sz="12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Pfeil nach unten 1"/>
          <p:cNvSpPr/>
          <p:nvPr/>
        </p:nvSpPr>
        <p:spPr bwMode="auto">
          <a:xfrm rot="10800000">
            <a:off x="7898510" y="5397143"/>
            <a:ext cx="560717" cy="769386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2608" y="6273634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42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7" y="107292"/>
            <a:ext cx="11221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Förderkonzepte und Beratung</a:t>
            </a:r>
            <a:endParaRPr/>
          </a:p>
        </p:txBody>
      </p:sp>
      <p:sp>
        <p:nvSpPr>
          <p:cNvPr id="6" name="Rechteck 8"/>
          <p:cNvSpPr/>
          <p:nvPr/>
        </p:nvSpPr>
        <p:spPr bwMode="auto">
          <a:xfrm>
            <a:off x="1239035" y="126388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9"/>
          <p:cNvSpPr/>
          <p:nvPr/>
        </p:nvSpPr>
        <p:spPr bwMode="auto">
          <a:xfrm>
            <a:off x="1551655" y="170716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0"/>
          <p:cNvSpPr/>
          <p:nvPr/>
        </p:nvSpPr>
        <p:spPr bwMode="auto">
          <a:xfrm>
            <a:off x="1377641" y="141452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2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43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Arbeitsgemeinschaften </a:t>
            </a:r>
            <a:endParaRPr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4347" y="1461222"/>
            <a:ext cx="8977902" cy="4446762"/>
          </a:xfrm>
          <a:prstGeom prst="rect">
            <a:avLst/>
          </a:prstGeom>
        </p:spPr>
      </p:pic>
      <p:sp>
        <p:nvSpPr>
          <p:cNvPr id="7" name="Rechteck 7"/>
          <p:cNvSpPr/>
          <p:nvPr/>
        </p:nvSpPr>
        <p:spPr bwMode="auto">
          <a:xfrm>
            <a:off x="430650" y="2844924"/>
            <a:ext cx="3161274" cy="328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8"/>
          <p:cNvSpPr/>
          <p:nvPr/>
        </p:nvSpPr>
        <p:spPr bwMode="auto">
          <a:xfrm>
            <a:off x="430650" y="3622069"/>
            <a:ext cx="3161274" cy="328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9"/>
          <p:cNvSpPr/>
          <p:nvPr/>
        </p:nvSpPr>
        <p:spPr bwMode="auto">
          <a:xfrm>
            <a:off x="430650" y="4796205"/>
            <a:ext cx="3161274" cy="328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0"/>
          <p:cNvSpPr/>
          <p:nvPr/>
        </p:nvSpPr>
        <p:spPr bwMode="auto">
          <a:xfrm>
            <a:off x="430650" y="3238159"/>
            <a:ext cx="3161274" cy="328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1" name="Gerader Verbinder 11"/>
          <p:cNvCxnSpPr>
            <a:cxnSpLocks/>
          </p:cNvCxnSpPr>
          <p:nvPr/>
        </p:nvCxnSpPr>
        <p:spPr bwMode="auto">
          <a:xfrm flipV="1">
            <a:off x="198938" y="6356350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2"/>
          <p:cNvCxnSpPr>
            <a:cxnSpLocks/>
          </p:cNvCxnSpPr>
          <p:nvPr/>
        </p:nvCxnSpPr>
        <p:spPr bwMode="auto">
          <a:xfrm flipV="1">
            <a:off x="196739" y="2645750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781607" y="239518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44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7" y="107292"/>
            <a:ext cx="11221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Förderkonzepte und Beratung</a:t>
            </a:r>
            <a:endParaRPr/>
          </a:p>
        </p:txBody>
      </p:sp>
      <p:sp>
        <p:nvSpPr>
          <p:cNvPr id="6" name="Rechteck 8"/>
          <p:cNvSpPr/>
          <p:nvPr/>
        </p:nvSpPr>
        <p:spPr bwMode="auto">
          <a:xfrm>
            <a:off x="1239035" y="126388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9"/>
          <p:cNvSpPr/>
          <p:nvPr/>
        </p:nvSpPr>
        <p:spPr bwMode="auto">
          <a:xfrm>
            <a:off x="1551655" y="170716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0"/>
          <p:cNvSpPr/>
          <p:nvPr/>
        </p:nvSpPr>
        <p:spPr bwMode="auto">
          <a:xfrm>
            <a:off x="1377641" y="141452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2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2608" y="6273634"/>
            <a:ext cx="1657985" cy="530555"/>
          </a:xfrm>
          <a:prstGeom prst="rect">
            <a:avLst/>
          </a:prstGeom>
          <a:noFill/>
        </p:spPr>
      </p:pic>
      <p:grpSp>
        <p:nvGrpSpPr>
          <p:cNvPr id="12" name="Gruppieren 18"/>
          <p:cNvGrpSpPr/>
          <p:nvPr/>
        </p:nvGrpSpPr>
        <p:grpSpPr bwMode="auto">
          <a:xfrm>
            <a:off x="1701261" y="1876260"/>
            <a:ext cx="7451705" cy="3879081"/>
            <a:chOff x="1707887" y="1665738"/>
            <a:chExt cx="7451705" cy="3879081"/>
          </a:xfrm>
        </p:grpSpPr>
        <p:sp>
          <p:nvSpPr>
            <p:cNvPr id="13" name="Rectangle 2"/>
            <p:cNvSpPr/>
            <p:nvPr/>
          </p:nvSpPr>
          <p:spPr bwMode="auto">
            <a:xfrm>
              <a:off x="1967406" y="1665738"/>
              <a:ext cx="7192186" cy="38790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>
                <a:spcBef>
                  <a:spcPts val="0"/>
                </a:spcBef>
                <a:spcAft>
                  <a:spcPts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>
                <a:spcBef>
                  <a:spcPts val="0"/>
                </a:spcBef>
                <a:spcAft>
                  <a:spcPts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>
                <a:spcBef>
                  <a:spcPts val="0"/>
                </a:spcBef>
                <a:spcAft>
                  <a:spcPts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/>
                <a:t>Schüler*innen helfen Schüler*innen Nachhilfe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Beratung der Schüler*innen in kurzen Intervallen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/>
                <a:t>Zusammenarbeit mit Sozialarbeiter*innen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Zusammenarbeit mit der Berufsberaterin</a:t>
              </a:r>
              <a:endParaRPr/>
            </a:p>
            <a:p>
              <a:pPr marL="457200" marR="0" lvl="1" indent="0" algn="l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(Arbeitsagentur)</a:t>
              </a:r>
              <a:endParaRPr/>
            </a:p>
          </p:txBody>
        </p:sp>
        <p:pic>
          <p:nvPicPr>
            <p:cNvPr id="14" name="Grafik 2" descr="Männliches Profil Silhouette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07887" y="3466539"/>
              <a:ext cx="696891" cy="696891"/>
            </a:xfrm>
            <a:prstGeom prst="rect">
              <a:avLst/>
            </a:prstGeom>
          </p:spPr>
        </p:pic>
        <p:pic>
          <p:nvPicPr>
            <p:cNvPr id="15" name="Grafik 5" descr="Weibliches Profil Silhouette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707887" y="4276686"/>
              <a:ext cx="696891" cy="696891"/>
            </a:xfrm>
            <a:prstGeom prst="rect">
              <a:avLst/>
            </a:prstGeom>
          </p:spPr>
        </p:pic>
        <p:pic>
          <p:nvPicPr>
            <p:cNvPr id="16" name="Grafik 15" descr="Fragen Silhouett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707887" y="2614676"/>
              <a:ext cx="696890" cy="696890"/>
            </a:xfrm>
            <a:prstGeom prst="rect">
              <a:avLst/>
            </a:prstGeom>
          </p:spPr>
        </p:pic>
        <p:pic>
          <p:nvPicPr>
            <p:cNvPr id="17" name="Grafik 17" descr="Skizze Silhouette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746235" y="1881227"/>
              <a:ext cx="620192" cy="620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0D583-0AC8-437A-97AC-0F7A4435A610}" type="slidenum">
              <a:rPr lang="de-DE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45</a:t>
            </a:fld>
            <a:endParaRPr lang="de-DE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4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Besuch von Stephan Weil</a:t>
            </a:r>
            <a:endParaRPr/>
          </a:p>
        </p:txBody>
      </p:sp>
      <p:sp>
        <p:nvSpPr>
          <p:cNvPr id="6" name="Rechteck 8"/>
          <p:cNvSpPr/>
          <p:nvPr/>
        </p:nvSpPr>
        <p:spPr bwMode="auto">
          <a:xfrm>
            <a:off x="1239035" y="126388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hteck 9"/>
          <p:cNvSpPr/>
          <p:nvPr/>
        </p:nvSpPr>
        <p:spPr bwMode="auto">
          <a:xfrm>
            <a:off x="1551655" y="170716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hteck 10"/>
          <p:cNvSpPr/>
          <p:nvPr/>
        </p:nvSpPr>
        <p:spPr bwMode="auto">
          <a:xfrm>
            <a:off x="1377641" y="141452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2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5"/>
          <p:cNvPicPr>
            <a:picLocks noChangeAspect="1"/>
          </p:cNvPicPr>
          <p:nvPr/>
        </p:nvPicPr>
        <p:blipFill>
          <a:blip r:embed="rId3"/>
          <a:srcRect l="2044" t="10888" b="9001"/>
          <a:stretch/>
        </p:blipFill>
        <p:spPr bwMode="auto">
          <a:xfrm>
            <a:off x="2297698" y="1659366"/>
            <a:ext cx="2783127" cy="4067550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/>
        </p:nvPicPr>
        <p:blipFill>
          <a:blip r:embed="rId4"/>
          <a:srcRect l="4086" r="4442"/>
          <a:stretch/>
        </p:blipFill>
        <p:spPr bwMode="auto">
          <a:xfrm>
            <a:off x="5223807" y="4257021"/>
            <a:ext cx="3039902" cy="1480549"/>
          </a:xfrm>
          <a:prstGeom prst="rect">
            <a:avLst/>
          </a:prstGeom>
        </p:spPr>
      </p:pic>
      <p:pic>
        <p:nvPicPr>
          <p:cNvPr id="13" name="Grafik 24"/>
          <p:cNvPicPr>
            <a:picLocks noChangeAspect="1"/>
          </p:cNvPicPr>
          <p:nvPr/>
        </p:nvPicPr>
        <p:blipFill>
          <a:blip r:embed="rId5"/>
          <a:srcRect l="18457" t="11759" r="23435" b="3203"/>
          <a:stretch/>
        </p:blipFill>
        <p:spPr bwMode="auto">
          <a:xfrm>
            <a:off x="5228268" y="1671999"/>
            <a:ext cx="3039902" cy="2451074"/>
          </a:xfrm>
          <a:prstGeom prst="rect">
            <a:avLst/>
          </a:prstGeom>
        </p:spPr>
      </p:pic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92608" y="6273634"/>
            <a:ext cx="1657985" cy="530555"/>
          </a:xfrm>
          <a:prstGeom prst="rect">
            <a:avLst/>
          </a:prstGeom>
          <a:noFill/>
        </p:spPr>
      </p:pic>
      <p:pic>
        <p:nvPicPr>
          <p:cNvPr id="15" name="Grafik 2" descr="Klapp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35414" y="47622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5"/>
          <p:cNvPicPr>
            <a:picLocks noChangeAspect="1"/>
          </p:cNvPicPr>
          <p:nvPr/>
        </p:nvPicPr>
        <p:blipFill>
          <a:blip r:embed="rId3"/>
          <a:srcRect l="10866" r="10439" b="4828"/>
          <a:stretch/>
        </p:blipFill>
        <p:spPr bwMode="auto">
          <a:xfrm>
            <a:off x="2860505" y="488555"/>
            <a:ext cx="6984684" cy="5688408"/>
          </a:xfrm>
          <a:prstGeom prst="rect">
            <a:avLst/>
          </a:prstGeom>
        </p:spPr>
      </p:pic>
      <p:sp>
        <p:nvSpPr>
          <p:cNvPr id="5" name="Foliennummernplatzhalter 2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46</a:t>
            </a:fld>
            <a:endParaRPr lang="de-DE"/>
          </a:p>
        </p:txBody>
      </p:sp>
      <p:sp>
        <p:nvSpPr>
          <p:cNvPr id="6" name="Rechtwinkliges Dreieck 6"/>
          <p:cNvSpPr/>
          <p:nvPr/>
        </p:nvSpPr>
        <p:spPr bwMode="auto">
          <a:xfrm>
            <a:off x="2860505" y="548012"/>
            <a:ext cx="1508837" cy="5880890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7" name="Gerader Verbinder 7"/>
          <p:cNvCxnSpPr>
            <a:cxnSpLocks/>
          </p:cNvCxnSpPr>
          <p:nvPr/>
        </p:nvCxnSpPr>
        <p:spPr bwMode="auto">
          <a:xfrm flipV="1">
            <a:off x="185271" y="6176962"/>
            <a:ext cx="3829632" cy="130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8"/>
          <p:cNvCxnSpPr>
            <a:cxnSpLocks/>
          </p:cNvCxnSpPr>
          <p:nvPr/>
        </p:nvCxnSpPr>
        <p:spPr bwMode="auto">
          <a:xfrm flipV="1">
            <a:off x="183072" y="2455443"/>
            <a:ext cx="24754" cy="37346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21"/>
          <p:cNvCxnSpPr>
            <a:cxnSpLocks/>
          </p:cNvCxnSpPr>
          <p:nvPr/>
        </p:nvCxnSpPr>
        <p:spPr bwMode="auto">
          <a:xfrm>
            <a:off x="7185660" y="3978803"/>
            <a:ext cx="42033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: abgerundete Ecken 25"/>
          <p:cNvSpPr/>
          <p:nvPr/>
        </p:nvSpPr>
        <p:spPr bwMode="auto">
          <a:xfrm>
            <a:off x="7605997" y="3659052"/>
            <a:ext cx="1586263" cy="6395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de-DE" b="1">
                <a:solidFill>
                  <a:schemeClr val="tx1"/>
                </a:solidFill>
              </a:rPr>
              <a:t>Haupteingang</a:t>
            </a:r>
            <a:endParaRPr/>
          </a:p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Lavesallee 14</a:t>
            </a:r>
            <a:endParaRPr/>
          </a:p>
        </p:txBody>
      </p:sp>
      <p:cxnSp>
        <p:nvCxnSpPr>
          <p:cNvPr id="11" name="Gerader Verbinder 26"/>
          <p:cNvCxnSpPr>
            <a:cxnSpLocks/>
          </p:cNvCxnSpPr>
          <p:nvPr/>
        </p:nvCxnSpPr>
        <p:spPr bwMode="auto">
          <a:xfrm>
            <a:off x="6816124" y="2408102"/>
            <a:ext cx="42033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9"/>
          <p:cNvCxnSpPr>
            <a:cxnSpLocks/>
          </p:cNvCxnSpPr>
          <p:nvPr/>
        </p:nvCxnSpPr>
        <p:spPr bwMode="auto">
          <a:xfrm>
            <a:off x="2844575" y="488554"/>
            <a:ext cx="1454580" cy="5701503"/>
          </a:xfrm>
          <a:prstGeom prst="line">
            <a:avLst/>
          </a:prstGeom>
          <a:ln w="76200">
            <a:solidFill>
              <a:srgbClr val="1FAF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22660" y="5255523"/>
            <a:ext cx="1668417" cy="611462"/>
          </a:xfrm>
          <a:prstGeom prst="rect">
            <a:avLst/>
          </a:prstGeom>
        </p:spPr>
      </p:pic>
      <p:sp>
        <p:nvSpPr>
          <p:cNvPr id="14" name="Titel 1"/>
          <p:cNvSpPr>
            <a:spLocks/>
          </p:cNvSpPr>
          <p:nvPr/>
        </p:nvSpPr>
        <p:spPr bwMode="auto">
          <a:xfrm>
            <a:off x="488575" y="765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Gebäude</a:t>
            </a:r>
            <a:endParaRPr/>
          </a:p>
        </p:txBody>
      </p:sp>
      <p:sp>
        <p:nvSpPr>
          <p:cNvPr id="15" name="Rechteck 10"/>
          <p:cNvSpPr/>
          <p:nvPr/>
        </p:nvSpPr>
        <p:spPr bwMode="auto">
          <a:xfrm>
            <a:off x="4136840" y="6178422"/>
            <a:ext cx="625475" cy="23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Rechteck 19"/>
          <p:cNvSpPr/>
          <p:nvPr/>
        </p:nvSpPr>
        <p:spPr bwMode="auto">
          <a:xfrm>
            <a:off x="2564123" y="249710"/>
            <a:ext cx="625475" cy="23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 bwMode="auto">
          <a:xfrm>
            <a:off x="488575" y="2481174"/>
            <a:ext cx="3255292" cy="373461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 sz="2400"/>
              <a:t>Lavesallee 14</a:t>
            </a:r>
            <a:endParaRPr/>
          </a:p>
          <a:p>
            <a:pPr marL="0" indent="0">
              <a:buNone/>
              <a:defRPr/>
            </a:pPr>
            <a:r>
              <a:rPr lang="de-DE" sz="2400"/>
              <a:t>30169 Hannover</a:t>
            </a:r>
            <a:endParaRPr/>
          </a:p>
          <a:p>
            <a:pPr marL="0" indent="0">
              <a:buNone/>
              <a:defRPr/>
            </a:pPr>
            <a:endParaRPr lang="de-DE" sz="600"/>
          </a:p>
          <a:p>
            <a:pPr marL="0" indent="0">
              <a:buNone/>
              <a:defRPr/>
            </a:pPr>
            <a:r>
              <a:rPr lang="de-DE" sz="2400"/>
              <a:t>Berufsbildende Schule Metalltechnik  Elektrotechnik der Region Hannover –</a:t>
            </a:r>
            <a:endParaRPr/>
          </a:p>
          <a:p>
            <a:pPr marL="0" indent="0">
              <a:buNone/>
              <a:defRPr/>
            </a:pPr>
            <a:r>
              <a:rPr lang="de-DE" sz="2800" b="1"/>
              <a:t>Otto-Brenner-Schule</a:t>
            </a:r>
            <a:endParaRPr lang="de-DE" sz="2800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18" name="Rechteck: abgerundete Ecken 24"/>
          <p:cNvSpPr/>
          <p:nvPr/>
        </p:nvSpPr>
        <p:spPr bwMode="auto">
          <a:xfrm>
            <a:off x="4639782" y="2088351"/>
            <a:ext cx="2279918" cy="6395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de-DE" b="1">
                <a:solidFill>
                  <a:schemeClr val="tx1"/>
                </a:solidFill>
              </a:rPr>
              <a:t>Eingang</a:t>
            </a:r>
            <a:endParaRPr/>
          </a:p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Gustav-Bratke-Allee 1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47</a:t>
            </a:fld>
            <a:endParaRPr lang="de-DE"/>
          </a:p>
        </p:txBody>
      </p:sp>
      <p:sp>
        <p:nvSpPr>
          <p:cNvPr id="7" name="Titel 1"/>
          <p:cNvSpPr>
            <a:spLocks/>
          </p:cNvSpPr>
          <p:nvPr/>
        </p:nvSpPr>
        <p:spPr bwMode="auto">
          <a:xfrm>
            <a:off x="1266742" y="107292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Besichtigungen (Auswahl)</a:t>
            </a:r>
            <a:endParaRPr/>
          </a:p>
        </p:txBody>
      </p:sp>
      <p:sp>
        <p:nvSpPr>
          <p:cNvPr id="8" name="Rechteck 8"/>
          <p:cNvSpPr/>
          <p:nvPr/>
        </p:nvSpPr>
        <p:spPr bwMode="auto">
          <a:xfrm>
            <a:off x="1239035" y="1586255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9"/>
          <p:cNvSpPr/>
          <p:nvPr/>
        </p:nvSpPr>
        <p:spPr bwMode="auto">
          <a:xfrm>
            <a:off x="1551655" y="2029536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0"/>
          <p:cNvSpPr/>
          <p:nvPr/>
        </p:nvSpPr>
        <p:spPr bwMode="auto">
          <a:xfrm>
            <a:off x="1377641" y="1736894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" descr="Ein Bild, das Person, drinnen, Mann, Personen enthält.&#10;&#10;Beschreibung automatisch generiert."/>
          <p:cNvPicPr>
            <a:picLocks noChangeAspect="1"/>
          </p:cNvPicPr>
          <p:nvPr/>
        </p:nvPicPr>
        <p:blipFill>
          <a:blip r:embed="rId3"/>
          <a:srcRect t="17966" r="14093"/>
          <a:stretch/>
        </p:blipFill>
        <p:spPr bwMode="auto">
          <a:xfrm>
            <a:off x="4619864" y="1871024"/>
            <a:ext cx="1518386" cy="1602933"/>
          </a:xfrm>
          <a:prstGeom prst="rect">
            <a:avLst/>
          </a:prstGeom>
        </p:spPr>
      </p:pic>
      <p:pic>
        <p:nvPicPr>
          <p:cNvPr id="12" name="Grafik 5" descr="Ein Bild, das draußen, Wasser, sitzend, Ansicht enthält.&#10;&#10;Beschreibung automatisch generiert."/>
          <p:cNvPicPr>
            <a:picLocks noChangeAspect="1"/>
          </p:cNvPicPr>
          <p:nvPr/>
        </p:nvPicPr>
        <p:blipFill>
          <a:blip r:embed="rId4"/>
          <a:srcRect l="16210" r="21709" b="17331"/>
          <a:stretch/>
        </p:blipFill>
        <p:spPr bwMode="auto">
          <a:xfrm>
            <a:off x="7034548" y="1862473"/>
            <a:ext cx="1518386" cy="1615343"/>
          </a:xfrm>
          <a:prstGeom prst="rect">
            <a:avLst/>
          </a:prstGeom>
        </p:spPr>
      </p:pic>
      <p:pic>
        <p:nvPicPr>
          <p:cNvPr id="13" name="Picture 15" descr="IMG_0037"/>
          <p:cNvPicPr>
            <a:picLocks noChangeAspect="1" noChangeArrowheads="1"/>
          </p:cNvPicPr>
          <p:nvPr/>
        </p:nvPicPr>
        <p:blipFill>
          <a:blip r:embed="rId5"/>
          <a:srcRect t="1" b="18528"/>
          <a:stretch/>
        </p:blipFill>
        <p:spPr bwMode="auto">
          <a:xfrm>
            <a:off x="2101061" y="1866956"/>
            <a:ext cx="1518386" cy="1602933"/>
          </a:xfrm>
          <a:prstGeom prst="rect">
            <a:avLst/>
          </a:prstGeom>
          <a:noFill/>
        </p:spPr>
      </p:pic>
      <p:pic>
        <p:nvPicPr>
          <p:cNvPr id="14" name="Grafik 12" descr="Ein Bild, das Gebäude, draußen, Gruppe, Personen enthält.&#10;&#10;Beschreibung automatisch generiert."/>
          <p:cNvPicPr>
            <a:picLocks noChangeAspect="1"/>
          </p:cNvPicPr>
          <p:nvPr/>
        </p:nvPicPr>
        <p:blipFill>
          <a:blip r:embed="rId6"/>
          <a:srcRect l="11064" t="1160" r="10641" b="5691"/>
          <a:stretch/>
        </p:blipFill>
        <p:spPr bwMode="auto">
          <a:xfrm>
            <a:off x="1718729" y="4188182"/>
            <a:ext cx="2147782" cy="1437923"/>
          </a:xfrm>
          <a:prstGeom prst="rect">
            <a:avLst/>
          </a:prstGeom>
        </p:spPr>
      </p:pic>
      <p:pic>
        <p:nvPicPr>
          <p:cNvPr id="15" name="Grafik 10" descr="Ein Bild, das draußen, Personen, Person, Uhr enthält.&#10;&#10;Beschreibung automatisch generiert."/>
          <p:cNvPicPr>
            <a:picLocks noChangeAspect="1"/>
          </p:cNvPicPr>
          <p:nvPr/>
        </p:nvPicPr>
        <p:blipFill>
          <a:blip r:embed="rId7"/>
          <a:srcRect l="3616" t="13122" r="9560" b="6942"/>
          <a:stretch/>
        </p:blipFill>
        <p:spPr bwMode="auto">
          <a:xfrm>
            <a:off x="4268778" y="4186765"/>
            <a:ext cx="2147782" cy="1466284"/>
          </a:xfrm>
          <a:prstGeom prst="rect">
            <a:avLst/>
          </a:prstGeom>
        </p:spPr>
      </p:pic>
      <p:pic>
        <p:nvPicPr>
          <p:cNvPr id="16" name="Grafik 3" descr="Ein Bild, das Person, draußen, Gruppe, stehend enthält.&#10;&#10;Beschreibung automatisch generiert."/>
          <p:cNvPicPr>
            <a:picLocks noChangeAspect="1"/>
          </p:cNvPicPr>
          <p:nvPr/>
        </p:nvPicPr>
        <p:blipFill>
          <a:blip r:embed="rId8"/>
          <a:srcRect l="10486" t="9419" b="11039"/>
          <a:stretch/>
        </p:blipFill>
        <p:spPr bwMode="auto">
          <a:xfrm>
            <a:off x="6725628" y="4181198"/>
            <a:ext cx="2147781" cy="1466283"/>
          </a:xfrm>
          <a:prstGeom prst="rect">
            <a:avLst/>
          </a:prstGeom>
        </p:spPr>
      </p:pic>
      <p:sp>
        <p:nvSpPr>
          <p:cNvPr id="17" name="Textfeld 1"/>
          <p:cNvSpPr>
            <a:spLocks/>
          </p:cNvSpPr>
          <p:nvPr/>
        </p:nvSpPr>
        <p:spPr bwMode="auto">
          <a:xfrm>
            <a:off x="1588788" y="3515732"/>
            <a:ext cx="250273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>
                <a:latin typeface="+mn-lt"/>
              </a:rPr>
              <a:t>Energie-Forschungszentrum</a:t>
            </a:r>
            <a:endParaRPr/>
          </a:p>
          <a:p>
            <a:pPr algn="ctr">
              <a:defRPr/>
            </a:pPr>
            <a:r>
              <a:rPr lang="de-DE" sz="1600">
                <a:latin typeface="+mn-lt"/>
              </a:rPr>
              <a:t> Niedersachsen</a:t>
            </a:r>
            <a:endParaRPr/>
          </a:p>
        </p:txBody>
      </p:sp>
      <p:sp>
        <p:nvSpPr>
          <p:cNvPr id="18" name="Textfeld 1"/>
          <p:cNvSpPr>
            <a:spLocks/>
          </p:cNvSpPr>
          <p:nvPr/>
        </p:nvSpPr>
        <p:spPr bwMode="auto">
          <a:xfrm>
            <a:off x="4240074" y="3531191"/>
            <a:ext cx="2247346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>
                <a:latin typeface="+mn-lt"/>
              </a:rPr>
              <a:t>Endlager Schacht Konrad</a:t>
            </a:r>
            <a:endParaRPr lang="de-DE" sz="1600"/>
          </a:p>
        </p:txBody>
      </p:sp>
      <p:sp>
        <p:nvSpPr>
          <p:cNvPr id="19" name="Textfeld 26"/>
          <p:cNvSpPr>
            <a:spLocks/>
          </p:cNvSpPr>
          <p:nvPr/>
        </p:nvSpPr>
        <p:spPr bwMode="auto">
          <a:xfrm>
            <a:off x="6477772" y="353176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600"/>
              <a:t>Deutsche Elektronen-Synchrotron DESY </a:t>
            </a:r>
            <a:endParaRPr/>
          </a:p>
        </p:txBody>
      </p:sp>
      <p:sp>
        <p:nvSpPr>
          <p:cNvPr id="20" name="Textfeld 27"/>
          <p:cNvSpPr>
            <a:spLocks/>
          </p:cNvSpPr>
          <p:nvPr/>
        </p:nvSpPr>
        <p:spPr bwMode="auto">
          <a:xfrm>
            <a:off x="2227422" y="5717789"/>
            <a:ext cx="12656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/>
              <a:t>Sennheiser</a:t>
            </a:r>
            <a:endParaRPr lang="de-DE" sz="1600">
              <a:cs typeface="Calibri"/>
            </a:endParaRPr>
          </a:p>
        </p:txBody>
      </p:sp>
      <p:sp>
        <p:nvSpPr>
          <p:cNvPr id="21" name="Textfeld 36"/>
          <p:cNvSpPr>
            <a:spLocks/>
          </p:cNvSpPr>
          <p:nvPr/>
        </p:nvSpPr>
        <p:spPr bwMode="auto">
          <a:xfrm>
            <a:off x="4496105" y="5710283"/>
            <a:ext cx="1693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cs typeface="Calibri"/>
              </a:rPr>
              <a:t>Johnson Controls</a:t>
            </a:r>
            <a:endParaRPr lang="de-DE" sz="1600"/>
          </a:p>
        </p:txBody>
      </p:sp>
      <p:sp>
        <p:nvSpPr>
          <p:cNvPr id="22" name="Textfeld 37"/>
          <p:cNvSpPr>
            <a:spLocks/>
          </p:cNvSpPr>
          <p:nvPr/>
        </p:nvSpPr>
        <p:spPr bwMode="auto">
          <a:xfrm>
            <a:off x="6527303" y="567411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600">
                <a:cs typeface="Calibri"/>
              </a:rPr>
              <a:t>Max-Planck-Institut für Plasmaphysik (IPP) </a:t>
            </a:r>
            <a:endParaRPr lang="de-DE" sz="1600"/>
          </a:p>
        </p:txBody>
      </p:sp>
      <p:pic>
        <p:nvPicPr>
          <p:cNvPr id="23" name="Picture 2" descr="Startseite - bbs|me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7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6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5"/>
          <p:cNvSpPr/>
          <p:nvPr/>
        </p:nvSpPr>
        <p:spPr bwMode="auto">
          <a:xfrm>
            <a:off x="1406216" y="2016498"/>
            <a:ext cx="7810142" cy="425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5</a:t>
            </a:fld>
            <a:endParaRPr lang="de-DE"/>
          </a:p>
        </p:txBody>
      </p:sp>
      <p:pic>
        <p:nvPicPr>
          <p:cNvPr id="8" name="Grafik 6" descr="Ein Bild, das Person, drinnen, Frau, stehend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8540" y="2375751"/>
            <a:ext cx="2052442" cy="3078664"/>
          </a:xfrm>
          <a:prstGeom prst="rect">
            <a:avLst/>
          </a:prstGeom>
        </p:spPr>
      </p:pic>
      <p:pic>
        <p:nvPicPr>
          <p:cNvPr id="9" name="Grafik 7" descr="Ein Bild, das Person, drinnen, Mann, stehend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49670" y="2375752"/>
            <a:ext cx="2052442" cy="3078663"/>
          </a:xfrm>
          <a:prstGeom prst="rect">
            <a:avLst/>
          </a:prstGeom>
        </p:spPr>
      </p:pic>
      <p:pic>
        <p:nvPicPr>
          <p:cNvPr id="10" name="Grafik 8" descr="Ein Bild, das Person, drinnen, Frau, Fenster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07854" y="2162891"/>
            <a:ext cx="2894950" cy="1929966"/>
          </a:xfrm>
          <a:prstGeom prst="rect">
            <a:avLst/>
          </a:prstGeom>
        </p:spPr>
      </p:pic>
      <p:pic>
        <p:nvPicPr>
          <p:cNvPr id="11" name="Grafik 9" descr="Ein Bild, das Person, Mann, drinnen, Auto enthält.&#10;&#10;Automatisch generierte Beschreibu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807854" y="4247031"/>
            <a:ext cx="2894944" cy="1929962"/>
          </a:xfrm>
          <a:prstGeom prst="rect">
            <a:avLst/>
          </a:prstGeom>
        </p:spPr>
      </p:pic>
      <p:sp>
        <p:nvSpPr>
          <p:cNvPr id="12" name="Textfeld 10"/>
          <p:cNvSpPr>
            <a:spLocks/>
          </p:cNvSpPr>
          <p:nvPr/>
        </p:nvSpPr>
        <p:spPr bwMode="auto">
          <a:xfrm>
            <a:off x="1868846" y="5454415"/>
            <a:ext cx="15318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Elektrotechnik</a:t>
            </a:r>
            <a:endParaRPr/>
          </a:p>
        </p:txBody>
      </p:sp>
      <p:sp>
        <p:nvSpPr>
          <p:cNvPr id="13" name="Textfeld 11"/>
          <p:cNvSpPr>
            <a:spLocks/>
          </p:cNvSpPr>
          <p:nvPr/>
        </p:nvSpPr>
        <p:spPr bwMode="auto">
          <a:xfrm>
            <a:off x="7138413" y="5454415"/>
            <a:ext cx="147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Metalltechnik</a:t>
            </a:r>
            <a:endParaRPr/>
          </a:p>
        </p:txBody>
      </p:sp>
      <p:sp>
        <p:nvSpPr>
          <p:cNvPr id="14" name="Textfeld 12"/>
          <p:cNvSpPr>
            <a:spLocks/>
          </p:cNvSpPr>
          <p:nvPr/>
        </p:nvSpPr>
        <p:spPr bwMode="auto">
          <a:xfrm>
            <a:off x="3836291" y="572709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15" name="Rechteck 13"/>
          <p:cNvSpPr/>
          <p:nvPr/>
        </p:nvSpPr>
        <p:spPr bwMode="auto">
          <a:xfrm>
            <a:off x="4620880" y="365073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6" name="Textfeld 18"/>
          <p:cNvSpPr>
            <a:spLocks/>
          </p:cNvSpPr>
          <p:nvPr/>
        </p:nvSpPr>
        <p:spPr bwMode="auto">
          <a:xfrm>
            <a:off x="688675" y="1159859"/>
            <a:ext cx="8095054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2400">
                <a:latin typeface="+mj-lt"/>
              </a:rPr>
              <a:t>Schnupperkurse im 11. Jahrgang</a:t>
            </a:r>
            <a:r>
              <a:rPr lang="de-DE" sz="2400">
                <a:latin typeface="+mj-lt"/>
                <a:cs typeface="Calibri"/>
              </a:rPr>
              <a:t> </a:t>
            </a:r>
            <a:r>
              <a:rPr lang="de-DE" sz="2400">
                <a:latin typeface="+mj-lt"/>
              </a:rPr>
              <a:t>und P1 ab 12. Jahrgang</a:t>
            </a:r>
            <a:endParaRPr/>
          </a:p>
        </p:txBody>
      </p:sp>
      <p:sp>
        <p:nvSpPr>
          <p:cNvPr id="17" name="Titel 1"/>
          <p:cNvSpPr>
            <a:spLocks/>
          </p:cNvSpPr>
          <p:nvPr/>
        </p:nvSpPr>
        <p:spPr bwMode="auto">
          <a:xfrm>
            <a:off x="836000" y="107292"/>
            <a:ext cx="7429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Technik-Schwerpunkte</a:t>
            </a:r>
            <a:endParaRPr/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0"/>
          <p:cNvSpPr/>
          <p:nvPr/>
        </p:nvSpPr>
        <p:spPr bwMode="auto">
          <a:xfrm>
            <a:off x="1406216" y="2032975"/>
            <a:ext cx="7810142" cy="42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6</a:t>
            </a:fld>
            <a:endParaRPr lang="de-DE"/>
          </a:p>
        </p:txBody>
      </p:sp>
      <p:sp>
        <p:nvSpPr>
          <p:cNvPr id="8" name="Textfeld 12"/>
          <p:cNvSpPr/>
          <p:nvPr/>
        </p:nvSpPr>
        <p:spPr bwMode="auto">
          <a:xfrm>
            <a:off x="3836291" y="540128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4620880" y="332492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0" name="Textfeld 18"/>
          <p:cNvSpPr/>
          <p:nvPr/>
        </p:nvSpPr>
        <p:spPr bwMode="auto">
          <a:xfrm>
            <a:off x="1967817" y="3575143"/>
            <a:ext cx="6686940" cy="646331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3600"/>
              <a:t>Creditpoints + Firmenmesse </a:t>
            </a:r>
            <a:endParaRPr sz="3600"/>
          </a:p>
        </p:txBody>
      </p:sp>
      <p:sp>
        <p:nvSpPr>
          <p:cNvPr id="11" name="Titel 1"/>
          <p:cNvSpPr/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Technik-Schwerpunkte</a:t>
            </a:r>
            <a:endParaRPr/>
          </a:p>
        </p:txBody>
      </p:sp>
      <p:pic>
        <p:nvPicPr>
          <p:cNvPr id="12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6"/>
          <p:cNvPicPr/>
          <p:nvPr/>
        </p:nvPicPr>
        <p:blipFill>
          <a:blip r:embed="rId3"/>
          <a:stretch/>
        </p:blipFill>
        <p:spPr bwMode="auto">
          <a:xfrm>
            <a:off x="4503127" y="4172239"/>
            <a:ext cx="5562017" cy="2606944"/>
          </a:xfrm>
          <a:prstGeom prst="rect">
            <a:avLst/>
          </a:prstGeom>
        </p:spPr>
      </p:pic>
      <p:sp>
        <p:nvSpPr>
          <p:cNvPr id="5" name="Rechteck 9"/>
          <p:cNvSpPr/>
          <p:nvPr/>
        </p:nvSpPr>
        <p:spPr bwMode="auto">
          <a:xfrm>
            <a:off x="1009049" y="1599716"/>
            <a:ext cx="2432420" cy="288915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7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Fachtheorie und Fachpraxis - Elektrotechnik</a:t>
            </a:r>
            <a:endParaRPr/>
          </a:p>
        </p:txBody>
      </p:sp>
      <p:sp>
        <p:nvSpPr>
          <p:cNvPr id="8" name="Rechteck 7"/>
          <p:cNvSpPr/>
          <p:nvPr/>
        </p:nvSpPr>
        <p:spPr bwMode="auto">
          <a:xfrm>
            <a:off x="1119393" y="1716331"/>
            <a:ext cx="3469232" cy="4293771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 bwMode="auto">
          <a:xfrm>
            <a:off x="1119393" y="1716331"/>
            <a:ext cx="3336229" cy="416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0" name="Group 6"/>
          <p:cNvGrpSpPr/>
          <p:nvPr/>
        </p:nvGrpSpPr>
        <p:grpSpPr bwMode="auto">
          <a:xfrm>
            <a:off x="1316505" y="2045510"/>
            <a:ext cx="1465314" cy="2001401"/>
            <a:chOff x="3288" y="436"/>
            <a:chExt cx="2268" cy="3380"/>
          </a:xfrm>
        </p:grpSpPr>
        <p:pic>
          <p:nvPicPr>
            <p:cNvPr id="11" name="Picture 4" descr="1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3288" y="436"/>
              <a:ext cx="2267" cy="1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5" descr="p5_03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3288" y="2115"/>
              <a:ext cx="2268" cy="1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hteck 24"/>
          <p:cNvSpPr/>
          <p:nvPr/>
        </p:nvSpPr>
        <p:spPr bwMode="auto">
          <a:xfrm>
            <a:off x="5264232" y="1382289"/>
            <a:ext cx="4306354" cy="26433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3"/>
          <p:cNvSpPr/>
          <p:nvPr/>
        </p:nvSpPr>
        <p:spPr bwMode="auto">
          <a:xfrm>
            <a:off x="5397235" y="1382289"/>
            <a:ext cx="4054475" cy="3204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>
                <a:solidFill>
                  <a:prstClr val="black"/>
                </a:solidFill>
              </a:rPr>
              <a:t>Im Mittelpunkt stehen</a:t>
            </a:r>
            <a:endParaRPr/>
          </a:p>
          <a:p>
            <a:pPr>
              <a:defRPr/>
            </a:pPr>
            <a:r>
              <a:rPr lang="de-DE" sz="1600" b="1">
                <a:solidFill>
                  <a:prstClr val="black"/>
                </a:solidFill>
              </a:rPr>
              <a:t>11. Jahrgang</a:t>
            </a:r>
            <a:br>
              <a:rPr lang="de-DE" sz="1600" b="1">
                <a:solidFill>
                  <a:prstClr val="black"/>
                </a:solidFill>
              </a:rPr>
            </a:br>
            <a:r>
              <a:rPr lang="de-DE" sz="1600">
                <a:solidFill>
                  <a:prstClr val="black"/>
                </a:solidFill>
              </a:rPr>
              <a:t>Elektrotechnische Grundlagen am Beispiel des Solarbootes erarbeiten</a:t>
            </a:r>
            <a:endParaRPr/>
          </a:p>
          <a:p>
            <a:pPr>
              <a:defRPr/>
            </a:pPr>
            <a:r>
              <a:rPr lang="de-DE" sz="1600" b="1">
                <a:solidFill>
                  <a:prstClr val="black"/>
                </a:solidFill>
              </a:rPr>
              <a:t>12. Jahrgang</a:t>
            </a:r>
            <a:br>
              <a:rPr lang="de-DE" sz="1600" b="1">
                <a:solidFill>
                  <a:prstClr val="black"/>
                </a:solidFill>
              </a:rPr>
            </a:br>
            <a:r>
              <a:rPr lang="de-DE" sz="1600">
                <a:solidFill>
                  <a:prstClr val="black"/>
                </a:solidFill>
              </a:rPr>
              <a:t>Elektrische Netzwerke berechnen und elektrische Anlagen steuern (SPS)</a:t>
            </a:r>
            <a:endParaRPr/>
          </a:p>
          <a:p>
            <a:pPr>
              <a:defRPr/>
            </a:pPr>
            <a:r>
              <a:rPr lang="de-DE" sz="1600" b="1">
                <a:solidFill>
                  <a:prstClr val="black"/>
                </a:solidFill>
              </a:rPr>
              <a:t>13. Jahrgang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de-DE" sz="1600">
                <a:solidFill>
                  <a:prstClr val="black"/>
                </a:solidFill>
              </a:rPr>
              <a:t>     Elektronische Schaltungen erstellen,    </a:t>
            </a:r>
            <a:br>
              <a:rPr lang="de-DE" sz="1600">
                <a:solidFill>
                  <a:prstClr val="black"/>
                </a:solidFill>
              </a:rPr>
            </a:br>
            <a:r>
              <a:rPr lang="de-DE" sz="1600">
                <a:solidFill>
                  <a:prstClr val="black"/>
                </a:solidFill>
              </a:rPr>
              <a:t>     analysieren, erweitern und optimieren </a:t>
            </a:r>
            <a:endParaRPr/>
          </a:p>
        </p:txBody>
      </p:sp>
      <p:pic>
        <p:nvPicPr>
          <p:cNvPr id="15" name="Picture 2" descr="Skater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590165" y="4158647"/>
            <a:ext cx="2442188" cy="1618813"/>
          </a:xfrm>
          <a:prstGeom prst="rect">
            <a:avLst/>
          </a:prstGeom>
          <a:noFill/>
        </p:spPr>
      </p:pic>
      <p:pic>
        <p:nvPicPr>
          <p:cNvPr id="16" name="Picture 4" descr="Elektro-4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942156" y="2039063"/>
            <a:ext cx="1318331" cy="1986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1" name="Grafik 520">
            <a:extLst>
              <a:ext uri="{FF2B5EF4-FFF2-40B4-BE49-F238E27FC236}">
                <a16:creationId xmlns:a16="http://schemas.microsoft.com/office/drawing/2014/main" id="{CC473BE6-4150-9A5D-C406-AD1161AEB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rot="1812360">
            <a:off x="5575719" y="1311378"/>
            <a:ext cx="2517125" cy="2443435"/>
          </a:xfrm>
          <a:prstGeom prst="rect">
            <a:avLst/>
          </a:prstGeom>
        </p:spPr>
      </p:pic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9061608" y="6416380"/>
            <a:ext cx="2292192" cy="305095"/>
          </a:xfrm>
        </p:spPr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8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Projektarbeit -…</a:t>
            </a:r>
            <a:endParaRPr dirty="0"/>
          </a:p>
        </p:txBody>
      </p:sp>
      <p:pic>
        <p:nvPicPr>
          <p:cNvPr id="500" name="Grafik 499">
            <a:extLst>
              <a:ext uri="{FF2B5EF4-FFF2-40B4-BE49-F238E27FC236}">
                <a16:creationId xmlns:a16="http://schemas.microsoft.com/office/drawing/2014/main" id="{7120CE46-6F3D-720A-6013-2996650BB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17678">
            <a:off x="1415781" y="4561943"/>
            <a:ext cx="2089774" cy="2111498"/>
          </a:xfrm>
          <a:prstGeom prst="rect">
            <a:avLst/>
          </a:prstGeom>
        </p:spPr>
      </p:pic>
      <p:pic>
        <p:nvPicPr>
          <p:cNvPr id="12" name="Grafik 11" descr="Ein Bild, das Monitor, Elektronik, Licht, Haushaltsgerät enthält.&#10;&#10;Automatisch generierte Beschreibung">
            <a:extLst>
              <a:ext uri="{FF2B5EF4-FFF2-40B4-BE49-F238E27FC236}">
                <a16:creationId xmlns:a16="http://schemas.microsoft.com/office/drawing/2014/main" id="{23894E4B-BDA4-B809-FFAF-53EEFA53A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93" y="1747067"/>
            <a:ext cx="2532772" cy="179009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B7C25C2-46FF-F0D0-A64E-6D1A9EDD1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8647965" y="2772457"/>
            <a:ext cx="2898862" cy="358224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74AFAD8-2E97-E84F-F576-A1BE4555E9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588793" y="1432855"/>
            <a:ext cx="2373621" cy="282512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08" name="3D-Modell 507">
                <a:extLst>
                  <a:ext uri="{FF2B5EF4-FFF2-40B4-BE49-F238E27FC236}">
                    <a16:creationId xmlns:a16="http://schemas.microsoft.com/office/drawing/2014/main" id="{75D6D42D-D386-FD3C-1766-B527BCABE92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538687" y="4146961"/>
              <a:ext cx="2163750" cy="237267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163750" cy="2372670"/>
                    </a:xfrm>
                    <a:prstGeom prst="rect">
                      <a:avLst/>
                    </a:prstGeom>
                  </am3d:spPr>
                  <am3d:camera>
                    <am3d:pos x="0" y="0" z="630411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8066" d="1000000"/>
                    <am3d:preTrans dx="3469234" dy="-11364701" dz="10118033"/>
                    <am3d:scale>
                      <am3d:sx n="1000000" d="1000000"/>
                      <am3d:sy n="1000000" d="1000000"/>
                      <am3d:sz n="1000000" d="1000000"/>
                    </am3d:scale>
                    <am3d:rot ax="2133979" ay="-3515205" az="-1883543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9573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08" name="3D-Modell 507">
                <a:extLst>
                  <a:ext uri="{FF2B5EF4-FFF2-40B4-BE49-F238E27FC236}">
                    <a16:creationId xmlns:a16="http://schemas.microsoft.com/office/drawing/2014/main" id="{75D6D42D-D386-FD3C-1766-B527BCABE9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38687" y="4146961"/>
                <a:ext cx="2163750" cy="2372670"/>
              </a:xfrm>
              <a:prstGeom prst="rect">
                <a:avLst/>
              </a:prstGeom>
            </p:spPr>
          </p:pic>
        </mc:Fallback>
      </mc:AlternateContent>
      <p:grpSp>
        <p:nvGrpSpPr>
          <p:cNvPr id="511" name="Gruppieren 510">
            <a:extLst>
              <a:ext uri="{FF2B5EF4-FFF2-40B4-BE49-F238E27FC236}">
                <a16:creationId xmlns:a16="http://schemas.microsoft.com/office/drawing/2014/main" id="{E5EDD325-9A2D-1F84-FA8A-4536CC0676B0}"/>
              </a:ext>
            </a:extLst>
          </p:cNvPr>
          <p:cNvGrpSpPr/>
          <p:nvPr/>
        </p:nvGrpSpPr>
        <p:grpSpPr>
          <a:xfrm>
            <a:off x="492947" y="1731113"/>
            <a:ext cx="4691916" cy="2117590"/>
            <a:chOff x="0" y="0"/>
            <a:chExt cx="3104515" cy="1858645"/>
          </a:xfrm>
        </p:grpSpPr>
        <p:graphicFrame>
          <p:nvGraphicFramePr>
            <p:cNvPr id="512" name="Diagramm 511">
              <a:extLst>
                <a:ext uri="{FF2B5EF4-FFF2-40B4-BE49-F238E27FC236}">
                  <a16:creationId xmlns:a16="http://schemas.microsoft.com/office/drawing/2014/main" id="{01189575-B778-F195-4A84-A915986A0547}"/>
                </a:ext>
              </a:extLst>
            </p:cNvPr>
            <p:cNvGraphicFramePr/>
            <p:nvPr>
              <p:extLst/>
            </p:nvPr>
          </p:nvGraphicFramePr>
          <p:xfrm>
            <a:off x="0" y="0"/>
            <a:ext cx="3104515" cy="18586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513" name="Textfeld 2">
              <a:extLst>
                <a:ext uri="{FF2B5EF4-FFF2-40B4-BE49-F238E27FC236}">
                  <a16:creationId xmlns:a16="http://schemas.microsoft.com/office/drawing/2014/main" id="{75F39E4F-1E39-4DE2-D284-8A07EA67B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985" y="764805"/>
              <a:ext cx="379536" cy="392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9E62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Aharoni" panose="02010803020104030203" pitchFamily="2" charset="-79"/>
                </a:rPr>
                <a:t>&lt;/&gt;</a:t>
              </a:r>
              <a:endPara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6" name="Ellipse 515">
            <a:extLst>
              <a:ext uri="{FF2B5EF4-FFF2-40B4-BE49-F238E27FC236}">
                <a16:creationId xmlns:a16="http://schemas.microsoft.com/office/drawing/2014/main" id="{DACB0908-0D1B-B32B-EB92-1A7D1E8893CD}"/>
              </a:ext>
            </a:extLst>
          </p:cNvPr>
          <p:cNvSpPr/>
          <p:nvPr/>
        </p:nvSpPr>
        <p:spPr>
          <a:xfrm>
            <a:off x="11055709" y="5105912"/>
            <a:ext cx="198316" cy="198360"/>
          </a:xfrm>
          <a:prstGeom prst="ellipse">
            <a:avLst/>
          </a:prstGeom>
          <a:solidFill>
            <a:srgbClr val="FFEDB1"/>
          </a:solidFill>
          <a:ln w="187325" cap="flat" cmpd="sng" algn="ctr">
            <a:solidFill>
              <a:srgbClr val="FFEDB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388636"/>
                      <a:gd name="connsiteY0" fmla="*/ 1194318 h 2388636"/>
                      <a:gd name="connsiteX1" fmla="*/ 1194318 w 2388636"/>
                      <a:gd name="connsiteY1" fmla="*/ 0 h 2388636"/>
                      <a:gd name="connsiteX2" fmla="*/ 2388636 w 2388636"/>
                      <a:gd name="connsiteY2" fmla="*/ 1194318 h 2388636"/>
                      <a:gd name="connsiteX3" fmla="*/ 1194318 w 2388636"/>
                      <a:gd name="connsiteY3" fmla="*/ 2388636 h 2388636"/>
                      <a:gd name="connsiteX4" fmla="*/ 0 w 2388636"/>
                      <a:gd name="connsiteY4" fmla="*/ 1194318 h 2388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8636" h="2388636" extrusionOk="0">
                        <a:moveTo>
                          <a:pt x="0" y="1194318"/>
                        </a:moveTo>
                        <a:cubicBezTo>
                          <a:pt x="-145808" y="444776"/>
                          <a:pt x="521256" y="5051"/>
                          <a:pt x="1194318" y="0"/>
                        </a:cubicBezTo>
                        <a:cubicBezTo>
                          <a:pt x="1953896" y="21047"/>
                          <a:pt x="2352807" y="535853"/>
                          <a:pt x="2388636" y="1194318"/>
                        </a:cubicBezTo>
                        <a:cubicBezTo>
                          <a:pt x="2308191" y="1932481"/>
                          <a:pt x="1824612" y="2550641"/>
                          <a:pt x="1194318" y="2388636"/>
                        </a:cubicBezTo>
                        <a:cubicBezTo>
                          <a:pt x="468617" y="2352473"/>
                          <a:pt x="156903" y="1928891"/>
                          <a:pt x="0" y="119431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endParaRPr lang="de-DE"/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D77A44CD-10B4-9939-07B2-309699F51B91}"/>
              </a:ext>
            </a:extLst>
          </p:cNvPr>
          <p:cNvSpPr/>
          <p:nvPr/>
        </p:nvSpPr>
        <p:spPr>
          <a:xfrm>
            <a:off x="10472878" y="2772457"/>
            <a:ext cx="841668" cy="841177"/>
          </a:xfrm>
          <a:prstGeom prst="ellipse">
            <a:avLst/>
          </a:prstGeom>
          <a:noFill/>
          <a:ln w="133350" cap="flat" cmpd="sng" algn="ctr">
            <a:solidFill>
              <a:srgbClr val="FFEDB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388636"/>
                      <a:gd name="connsiteY0" fmla="*/ 1194318 h 2388636"/>
                      <a:gd name="connsiteX1" fmla="*/ 1194318 w 2388636"/>
                      <a:gd name="connsiteY1" fmla="*/ 0 h 2388636"/>
                      <a:gd name="connsiteX2" fmla="*/ 2388636 w 2388636"/>
                      <a:gd name="connsiteY2" fmla="*/ 1194318 h 2388636"/>
                      <a:gd name="connsiteX3" fmla="*/ 1194318 w 2388636"/>
                      <a:gd name="connsiteY3" fmla="*/ 2388636 h 2388636"/>
                      <a:gd name="connsiteX4" fmla="*/ 0 w 2388636"/>
                      <a:gd name="connsiteY4" fmla="*/ 1194318 h 2388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8636" h="2388636" extrusionOk="0">
                        <a:moveTo>
                          <a:pt x="0" y="1194318"/>
                        </a:moveTo>
                        <a:cubicBezTo>
                          <a:pt x="-145808" y="444776"/>
                          <a:pt x="521256" y="5051"/>
                          <a:pt x="1194318" y="0"/>
                        </a:cubicBezTo>
                        <a:cubicBezTo>
                          <a:pt x="1953896" y="21047"/>
                          <a:pt x="2352807" y="535853"/>
                          <a:pt x="2388636" y="1194318"/>
                        </a:cubicBezTo>
                        <a:cubicBezTo>
                          <a:pt x="2308191" y="1932481"/>
                          <a:pt x="1824612" y="2550641"/>
                          <a:pt x="1194318" y="2388636"/>
                        </a:cubicBezTo>
                        <a:cubicBezTo>
                          <a:pt x="468617" y="2352473"/>
                          <a:pt x="156903" y="1928891"/>
                          <a:pt x="0" y="119431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6473F57C-219B-1CF4-112F-6FE96A57C813}"/>
              </a:ext>
            </a:extLst>
          </p:cNvPr>
          <p:cNvSpPr/>
          <p:nvPr/>
        </p:nvSpPr>
        <p:spPr>
          <a:xfrm>
            <a:off x="8544967" y="4099739"/>
            <a:ext cx="1714260" cy="1712609"/>
          </a:xfrm>
          <a:prstGeom prst="ellipse">
            <a:avLst/>
          </a:prstGeom>
          <a:noFill/>
          <a:ln w="187325" cap="flat" cmpd="sng" algn="ctr">
            <a:solidFill>
              <a:srgbClr val="FFEDB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388636"/>
                      <a:gd name="connsiteY0" fmla="*/ 1194318 h 2388636"/>
                      <a:gd name="connsiteX1" fmla="*/ 1194318 w 2388636"/>
                      <a:gd name="connsiteY1" fmla="*/ 0 h 2388636"/>
                      <a:gd name="connsiteX2" fmla="*/ 2388636 w 2388636"/>
                      <a:gd name="connsiteY2" fmla="*/ 1194318 h 2388636"/>
                      <a:gd name="connsiteX3" fmla="*/ 1194318 w 2388636"/>
                      <a:gd name="connsiteY3" fmla="*/ 2388636 h 2388636"/>
                      <a:gd name="connsiteX4" fmla="*/ 0 w 2388636"/>
                      <a:gd name="connsiteY4" fmla="*/ 1194318 h 2388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8636" h="2388636" extrusionOk="0">
                        <a:moveTo>
                          <a:pt x="0" y="1194318"/>
                        </a:moveTo>
                        <a:cubicBezTo>
                          <a:pt x="-145808" y="444776"/>
                          <a:pt x="521256" y="5051"/>
                          <a:pt x="1194318" y="0"/>
                        </a:cubicBezTo>
                        <a:cubicBezTo>
                          <a:pt x="1953896" y="21047"/>
                          <a:pt x="2352807" y="535853"/>
                          <a:pt x="2388636" y="1194318"/>
                        </a:cubicBezTo>
                        <a:cubicBezTo>
                          <a:pt x="2308191" y="1932481"/>
                          <a:pt x="1824612" y="2550641"/>
                          <a:pt x="1194318" y="2388636"/>
                        </a:cubicBezTo>
                        <a:cubicBezTo>
                          <a:pt x="468617" y="2352473"/>
                          <a:pt x="156903" y="1928891"/>
                          <a:pt x="0" y="119431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endParaRPr lang="de-DE"/>
          </a:p>
        </p:txBody>
      </p:sp>
      <p:pic>
        <p:nvPicPr>
          <p:cNvPr id="519" name="Grafik 518">
            <a:extLst>
              <a:ext uri="{FF2B5EF4-FFF2-40B4-BE49-F238E27FC236}">
                <a16:creationId xmlns:a16="http://schemas.microsoft.com/office/drawing/2014/main" id="{49DEA74F-C80D-4EB9-8F3D-2A5E29EA3E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41" y="2613797"/>
            <a:ext cx="1206260" cy="258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rafik 519">
            <a:extLst>
              <a:ext uri="{FF2B5EF4-FFF2-40B4-BE49-F238E27FC236}">
                <a16:creationId xmlns:a16="http://schemas.microsoft.com/office/drawing/2014/main" id="{10F22A56-2D01-5E1E-72DE-4A1FE4DA73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531" y="3114264"/>
            <a:ext cx="1206260" cy="258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86E598C-036D-9EB5-59C4-44A70225F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3182244" y="2185121"/>
            <a:ext cx="2898862" cy="35822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814CC5B-EC3A-5755-9F9F-3CDE11C3BA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5655719" y="1899452"/>
            <a:ext cx="2373621" cy="282512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1FFC445-D9C3-31F1-7A60-1025BB18698B}"/>
              </a:ext>
            </a:extLst>
          </p:cNvPr>
          <p:cNvGrpSpPr/>
          <p:nvPr/>
        </p:nvGrpSpPr>
        <p:grpSpPr>
          <a:xfrm>
            <a:off x="4595115" y="3956201"/>
            <a:ext cx="3259888" cy="2563429"/>
            <a:chOff x="4595115" y="3956201"/>
            <a:chExt cx="3259888" cy="256342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CF6CD35-948C-9E4C-A914-A9BAD40CB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6200000">
              <a:off x="4943344" y="3607972"/>
              <a:ext cx="2563429" cy="325988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E4DF325-C2BA-5677-B97C-0BD330F4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230174" y="6206444"/>
              <a:ext cx="212025" cy="211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8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41511 -0.067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44739 0.0856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0" fill="hold"/>
                                        <p:tgtEl>
                                          <p:spTgt spid="5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9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4.16667E-7 0.0243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3.75E-6 0.07546 " pathEditMode="relative" rAng="0" ptsTypes="AA">
                                      <p:cBhvr>
                                        <p:cTn id="60" dur="275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3.95833E-6 0.04513 " pathEditMode="relative" rAng="0" ptsTypes="AA">
                                      <p:cBhvr>
                                        <p:cTn id="62" dur="3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4"/>
          <p:cNvSpPr/>
          <p:nvPr/>
        </p:nvSpPr>
        <p:spPr bwMode="auto">
          <a:xfrm>
            <a:off x="5261284" y="3151501"/>
            <a:ext cx="4306354" cy="28891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tangle 3"/>
          <p:cNvSpPr/>
          <p:nvPr/>
        </p:nvSpPr>
        <p:spPr bwMode="auto">
          <a:xfrm>
            <a:off x="5375920" y="3212976"/>
            <a:ext cx="4173351" cy="3204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 dirty="0">
                <a:solidFill>
                  <a:prstClr val="black"/>
                </a:solidFill>
              </a:rPr>
              <a:t>Im Mittelpunkt stehen</a:t>
            </a:r>
            <a:endParaRPr dirty="0"/>
          </a:p>
          <a:p>
            <a:pPr>
              <a:defRPr/>
            </a:pPr>
            <a:r>
              <a:rPr lang="de-DE" sz="1600" b="1" dirty="0">
                <a:solidFill>
                  <a:prstClr val="black"/>
                </a:solidFill>
              </a:rPr>
              <a:t>11. Jahrgang</a:t>
            </a:r>
            <a:br>
              <a:rPr lang="de-DE" sz="1600" b="1" dirty="0">
                <a:solidFill>
                  <a:prstClr val="black"/>
                </a:solidFill>
              </a:rPr>
            </a:br>
            <a:r>
              <a:rPr lang="de-DE" sz="1600" dirty="0">
                <a:solidFill>
                  <a:prstClr val="black"/>
                </a:solidFill>
              </a:rPr>
              <a:t>Metalltechnische Grundlagen am Beispiel des Aluminium-Handyhalters erarbeiten, </a:t>
            </a:r>
            <a:r>
              <a:rPr lang="de-DE" sz="1600" dirty="0" err="1">
                <a:solidFill>
                  <a:prstClr val="black"/>
                </a:solidFill>
              </a:rPr>
              <a:t>CAD+3D-Druck</a:t>
            </a:r>
            <a:endParaRPr dirty="0"/>
          </a:p>
          <a:p>
            <a:pPr>
              <a:defRPr/>
            </a:pPr>
            <a:r>
              <a:rPr lang="de-DE" sz="1600" b="1" dirty="0">
                <a:solidFill>
                  <a:prstClr val="black"/>
                </a:solidFill>
              </a:rPr>
              <a:t>12. Jahrgang</a:t>
            </a:r>
            <a:br>
              <a:rPr lang="de-DE" sz="1600" b="1" dirty="0">
                <a:solidFill>
                  <a:prstClr val="black"/>
                </a:solidFill>
              </a:rPr>
            </a:br>
            <a:r>
              <a:rPr lang="de-DE" sz="1600" dirty="0">
                <a:solidFill>
                  <a:prstClr val="black"/>
                </a:solidFill>
              </a:rPr>
              <a:t>Projektmanagement, Technische Mechanik</a:t>
            </a:r>
            <a:endParaRPr dirty="0"/>
          </a:p>
          <a:p>
            <a:pPr>
              <a:defRPr/>
            </a:pPr>
            <a:r>
              <a:rPr lang="de-DE" sz="1600" b="1" dirty="0">
                <a:solidFill>
                  <a:prstClr val="black"/>
                </a:solidFill>
              </a:rPr>
              <a:t>13. Jahrgang                                              </a:t>
            </a:r>
            <a:r>
              <a:rPr lang="de-DE" sz="1600" dirty="0">
                <a:solidFill>
                  <a:prstClr val="black"/>
                </a:solidFill>
              </a:rPr>
              <a:t>Steuerungstechnik: Pneumatik, kollaborative Roboter etc.</a:t>
            </a:r>
            <a:endParaRPr lang="de-DE" dirty="0"/>
          </a:p>
        </p:txBody>
      </p:sp>
      <p:sp>
        <p:nvSpPr>
          <p:cNvPr id="6" name="Rechteck 9"/>
          <p:cNvSpPr/>
          <p:nvPr/>
        </p:nvSpPr>
        <p:spPr bwMode="auto">
          <a:xfrm>
            <a:off x="1009049" y="1599716"/>
            <a:ext cx="2432420" cy="288915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9</a:t>
            </a:fld>
            <a:endParaRPr lang="de-DE"/>
          </a:p>
        </p:txBody>
      </p:sp>
      <p:sp>
        <p:nvSpPr>
          <p:cNvPr id="8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Fachtheorie und Fachpraxis - Metalltechnik</a:t>
            </a:r>
            <a:endParaRPr/>
          </a:p>
        </p:txBody>
      </p:sp>
      <p:sp>
        <p:nvSpPr>
          <p:cNvPr id="9" name="Rechteck 7"/>
          <p:cNvSpPr/>
          <p:nvPr/>
        </p:nvSpPr>
        <p:spPr bwMode="auto">
          <a:xfrm>
            <a:off x="1119393" y="1716331"/>
            <a:ext cx="3469232" cy="4293771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8"/>
          <p:cNvSpPr/>
          <p:nvPr/>
        </p:nvSpPr>
        <p:spPr bwMode="auto">
          <a:xfrm>
            <a:off x="1119393" y="1716331"/>
            <a:ext cx="3336229" cy="416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16" descr="Ein Bild, das Person, Mann, drinnen enthält.&#10;&#10;Mit sehr hoher Zuverlässigkeit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19279" y="3744883"/>
            <a:ext cx="1533367" cy="2016296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09669" y="1859901"/>
            <a:ext cx="2485265" cy="176836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-1" r="18908"/>
          <a:stretch/>
        </p:blipFill>
        <p:spPr bwMode="auto">
          <a:xfrm>
            <a:off x="2854017" y="3752848"/>
            <a:ext cx="1519661" cy="201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5F7B076-AE88-4BBD-9C5D-D01AC052BD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7787" r="16702" b="38201"/>
          <a:stretch/>
        </p:blipFill>
        <p:spPr>
          <a:xfrm>
            <a:off x="5231904" y="1340768"/>
            <a:ext cx="2983621" cy="165618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5A61E3A-5E25-4D72-8793-22529B143E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340768"/>
            <a:ext cx="1364357" cy="1626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1651</Words>
  <Application>Microsoft Office PowerPoint</Application>
  <DocSecurity>0</DocSecurity>
  <PresentationFormat>Breitbild</PresentationFormat>
  <Paragraphs>582</Paragraphs>
  <Slides>47</Slides>
  <Notes>45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5" baseType="lpstr">
      <vt:lpstr>Aharoni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(Live) Copter Produktionen</vt:lpstr>
      <vt:lpstr>Wetten Dass…?</vt:lpstr>
      <vt:lpstr>Biathlon World Cup</vt:lpstr>
      <vt:lpstr>Rammstein</vt:lpstr>
      <vt:lpstr>Es gibt aber auch noch so viel mehr zu sehen!</vt:lpstr>
      <vt:lpstr>Was steht 2024 noch so an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 zum Infoabend  beruflichen Gymnasium Technik</dc:title>
  <dc:subject/>
  <dc:creator>H223WS05</dc:creator>
  <cp:keywords/>
  <dc:description/>
  <cp:lastModifiedBy>Meyer, Henning</cp:lastModifiedBy>
  <cp:revision>131</cp:revision>
  <dcterms:created xsi:type="dcterms:W3CDTF">2021-10-14T10:18:41Z</dcterms:created>
  <dcterms:modified xsi:type="dcterms:W3CDTF">2024-01-26T12:36:12Z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0x0101006DF5AF9466427847A4FCE7615F19E579</vt:lpwstr>
  </property>
</Properties>
</file>